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Lst>
  <p:notesMasterIdLst>
    <p:notesMasterId r:id="rId42"/>
  </p:notesMasterIdLst>
  <p:sldIdLst>
    <p:sldId id="300" r:id="rId6"/>
    <p:sldId id="323" r:id="rId7"/>
    <p:sldId id="302" r:id="rId8"/>
    <p:sldId id="259" r:id="rId9"/>
    <p:sldId id="324" r:id="rId10"/>
    <p:sldId id="303" r:id="rId11"/>
    <p:sldId id="304" r:id="rId12"/>
    <p:sldId id="346" r:id="rId13"/>
    <p:sldId id="305" r:id="rId14"/>
    <p:sldId id="330" r:id="rId15"/>
    <p:sldId id="329" r:id="rId16"/>
    <p:sldId id="328" r:id="rId17"/>
    <p:sldId id="320" r:id="rId18"/>
    <p:sldId id="322" r:id="rId19"/>
    <p:sldId id="321" r:id="rId20"/>
    <p:sldId id="317" r:id="rId21"/>
    <p:sldId id="316" r:id="rId22"/>
    <p:sldId id="331" r:id="rId23"/>
    <p:sldId id="348" r:id="rId24"/>
    <p:sldId id="356" r:id="rId25"/>
    <p:sldId id="349" r:id="rId26"/>
    <p:sldId id="332" r:id="rId27"/>
    <p:sldId id="333" r:id="rId28"/>
    <p:sldId id="351" r:id="rId29"/>
    <p:sldId id="352" r:id="rId30"/>
    <p:sldId id="353" r:id="rId31"/>
    <p:sldId id="350" r:id="rId32"/>
    <p:sldId id="354" r:id="rId33"/>
    <p:sldId id="355" r:id="rId34"/>
    <p:sldId id="319" r:id="rId35"/>
    <p:sldId id="337" r:id="rId36"/>
    <p:sldId id="338" r:id="rId37"/>
    <p:sldId id="344" r:id="rId38"/>
    <p:sldId id="339" r:id="rId39"/>
    <p:sldId id="318" r:id="rId40"/>
    <p:sldId id="31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Burleson" initials="JB" lastIdx="1" clrIdx="0">
    <p:extLst>
      <p:ext uri="{19B8F6BF-5375-455C-9EA6-DF929625EA0E}">
        <p15:presenceInfo xmlns:p15="http://schemas.microsoft.com/office/powerpoint/2012/main" userId="James Burleson" providerId="None"/>
      </p:ext>
    </p:extLst>
  </p:cmAuthor>
  <p:cmAuthor id="2" name="Paul Burpo" initials="PB" lastIdx="3" clrIdx="1">
    <p:extLst>
      <p:ext uri="{19B8F6BF-5375-455C-9EA6-DF929625EA0E}">
        <p15:presenceInfo xmlns:p15="http://schemas.microsoft.com/office/powerpoint/2012/main" userId="4d9f6b74cd85d10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72" autoAdjust="0"/>
    <p:restoredTop sz="86090" autoAdjust="0"/>
  </p:normalViewPr>
  <p:slideViewPr>
    <p:cSldViewPr snapToGrid="0">
      <p:cViewPr>
        <p:scale>
          <a:sx n="80" d="100"/>
          <a:sy n="80" d="100"/>
        </p:scale>
        <p:origin x="542" y="-339"/>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commentAuthors" Target="commentAuthors.xml"/><Relationship Id="rId4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wnmarie DesJardins (GP Strategies Corporation)" userId="5d6e9ee6-bd3b-44ff-9ba1-185b7572642a" providerId="ADAL" clId="{E2342F5B-443E-4219-B4F1-6F000B2CB51F}"/>
    <pc:docChg chg="modSld">
      <pc:chgData name="Dawnmarie DesJardins (GP Strategies Corporation)" userId="5d6e9ee6-bd3b-44ff-9ba1-185b7572642a" providerId="ADAL" clId="{E2342F5B-443E-4219-B4F1-6F000B2CB51F}" dt="2018-03-26T22:15:08.812" v="1" actId="6549"/>
      <pc:docMkLst>
        <pc:docMk/>
      </pc:docMkLst>
      <pc:sldChg chg="modSp">
        <pc:chgData name="Dawnmarie DesJardins (GP Strategies Corporation)" userId="5d6e9ee6-bd3b-44ff-9ba1-185b7572642a" providerId="ADAL" clId="{E2342F5B-443E-4219-B4F1-6F000B2CB51F}" dt="2018-03-26T22:15:08.812" v="1" actId="6549"/>
        <pc:sldMkLst>
          <pc:docMk/>
          <pc:sldMk cId="3429127010" sldId="259"/>
        </pc:sldMkLst>
        <pc:spChg chg="mod">
          <ac:chgData name="Dawnmarie DesJardins (GP Strategies Corporation)" userId="5d6e9ee6-bd3b-44ff-9ba1-185b7572642a" providerId="ADAL" clId="{E2342F5B-443E-4219-B4F1-6F000B2CB51F}" dt="2018-03-26T22:15:08.812" v="1" actId="6549"/>
          <ac:spMkLst>
            <pc:docMk/>
            <pc:sldMk cId="3429127010" sldId="259"/>
            <ac:spMk id="3" creationId="{00000000-0000-0000-0000-000000000000}"/>
          </ac:spMkLst>
        </pc:spChg>
      </pc:sldChg>
      <pc:sldChg chg="modSp">
        <pc:chgData name="Dawnmarie DesJardins (GP Strategies Corporation)" userId="5d6e9ee6-bd3b-44ff-9ba1-185b7572642a" providerId="ADAL" clId="{E2342F5B-443E-4219-B4F1-6F000B2CB51F}" dt="2018-03-26T22:11:32.548" v="0" actId="14100"/>
        <pc:sldMkLst>
          <pc:docMk/>
          <pc:sldMk cId="772880493" sldId="323"/>
        </pc:sldMkLst>
        <pc:spChg chg="mod">
          <ac:chgData name="Dawnmarie DesJardins (GP Strategies Corporation)" userId="5d6e9ee6-bd3b-44ff-9ba1-185b7572642a" providerId="ADAL" clId="{E2342F5B-443E-4219-B4F1-6F000B2CB51F}" dt="2018-03-26T22:11:32.548" v="0" actId="14100"/>
          <ac:spMkLst>
            <pc:docMk/>
            <pc:sldMk cId="772880493" sldId="323"/>
            <ac:spMk id="9" creationId="{0F86F9F9-39B5-4CE6-AF48-9ADAE40EA728}"/>
          </ac:spMkLst>
        </pc:spChg>
      </pc:sldChg>
    </pc:docChg>
  </pc:docChgLst>
  <pc:docChgLst>
    <pc:chgData name="Hope Rosen" userId="799cf303-53fe-4622-99bf-49e9f21c4c14" providerId="ADAL" clId="{2C74E390-3813-499A-824A-C143EFF304D9}"/>
  </pc:docChgLst>
  <pc:docChgLst>
    <pc:chgData name="Dawnmarie DesJardins (GP Strategies Corporation)" userId="5d6e9ee6-bd3b-44ff-9ba1-185b7572642a" providerId="ADAL" clId="{E0C5F519-2756-4D5F-92C0-00B4BA07CB50}"/>
    <pc:docChg chg="modSld">
      <pc:chgData name="Dawnmarie DesJardins (GP Strategies Corporation)" userId="5d6e9ee6-bd3b-44ff-9ba1-185b7572642a" providerId="ADAL" clId="{E0C5F519-2756-4D5F-92C0-00B4BA07CB50}" dt="2018-03-26T22:04:21.053" v="12"/>
      <pc:docMkLst>
        <pc:docMk/>
      </pc:docMkLst>
      <pc:sldChg chg="modSp">
        <pc:chgData name="Dawnmarie DesJardins (GP Strategies Corporation)" userId="5d6e9ee6-bd3b-44ff-9ba1-185b7572642a" providerId="ADAL" clId="{E0C5F519-2756-4D5F-92C0-00B4BA07CB50}" dt="2018-03-26T21:50:01.171" v="9" actId="20577"/>
        <pc:sldMkLst>
          <pc:docMk/>
          <pc:sldMk cId="3429127010" sldId="259"/>
        </pc:sldMkLst>
        <pc:spChg chg="mod">
          <ac:chgData name="Dawnmarie DesJardins (GP Strategies Corporation)" userId="5d6e9ee6-bd3b-44ff-9ba1-185b7572642a" providerId="ADAL" clId="{E0C5F519-2756-4D5F-92C0-00B4BA07CB50}" dt="2018-03-26T21:50:01.171" v="9" actId="20577"/>
          <ac:spMkLst>
            <pc:docMk/>
            <pc:sldMk cId="3429127010" sldId="259"/>
            <ac:spMk id="3" creationId="{00000000-0000-0000-0000-000000000000}"/>
          </ac:spMkLst>
        </pc:spChg>
      </pc:sldChg>
      <pc:sldChg chg="modSp">
        <pc:chgData name="Dawnmarie DesJardins (GP Strategies Corporation)" userId="5d6e9ee6-bd3b-44ff-9ba1-185b7572642a" providerId="ADAL" clId="{E0C5F519-2756-4D5F-92C0-00B4BA07CB50}" dt="2018-03-26T21:56:05.446" v="10" actId="20577"/>
        <pc:sldMkLst>
          <pc:docMk/>
          <pc:sldMk cId="1203314758" sldId="320"/>
        </pc:sldMkLst>
        <pc:spChg chg="mod">
          <ac:chgData name="Dawnmarie DesJardins (GP Strategies Corporation)" userId="5d6e9ee6-bd3b-44ff-9ba1-185b7572642a" providerId="ADAL" clId="{E0C5F519-2756-4D5F-92C0-00B4BA07CB50}" dt="2018-03-26T21:56:05.446" v="10" actId="20577"/>
          <ac:spMkLst>
            <pc:docMk/>
            <pc:sldMk cId="1203314758" sldId="320"/>
            <ac:spMk id="9" creationId="{0F86F9F9-39B5-4CE6-AF48-9ADAE40EA728}"/>
          </ac:spMkLst>
        </pc:spChg>
      </pc:sldChg>
      <pc:sldChg chg="modSp">
        <pc:chgData name="Dawnmarie DesJardins (GP Strategies Corporation)" userId="5d6e9ee6-bd3b-44ff-9ba1-185b7572642a" providerId="ADAL" clId="{E0C5F519-2756-4D5F-92C0-00B4BA07CB50}" dt="2018-03-26T21:56:17.282" v="11" actId="20577"/>
        <pc:sldMkLst>
          <pc:docMk/>
          <pc:sldMk cId="3717261927" sldId="322"/>
        </pc:sldMkLst>
        <pc:spChg chg="mod">
          <ac:chgData name="Dawnmarie DesJardins (GP Strategies Corporation)" userId="5d6e9ee6-bd3b-44ff-9ba1-185b7572642a" providerId="ADAL" clId="{E0C5F519-2756-4D5F-92C0-00B4BA07CB50}" dt="2018-03-26T21:56:17.282" v="11" actId="20577"/>
          <ac:spMkLst>
            <pc:docMk/>
            <pc:sldMk cId="3717261927" sldId="322"/>
            <ac:spMk id="9" creationId="{0F86F9F9-39B5-4CE6-AF48-9ADAE40EA728}"/>
          </ac:spMkLst>
        </pc:spChg>
      </pc:sldChg>
      <pc:sldChg chg="delCm">
        <pc:chgData name="Dawnmarie DesJardins (GP Strategies Corporation)" userId="5d6e9ee6-bd3b-44ff-9ba1-185b7572642a" providerId="ADAL" clId="{E0C5F519-2756-4D5F-92C0-00B4BA07CB50}" dt="2018-03-26T22:04:21.053" v="12"/>
        <pc:sldMkLst>
          <pc:docMk/>
          <pc:sldMk cId="3473831188" sldId="344"/>
        </pc:sldMkLst>
      </pc:sldChg>
    </pc:docChg>
  </pc:docChgLst>
  <pc:docChgLst>
    <pc:chgData name="Hope Rosen" userId="799cf303-53fe-4622-99bf-49e9f21c4c14" providerId="ADAL" clId="{6D126F89-A2B3-42F5-BFCF-A764632D247A}"/>
    <pc:docChg chg="custSel modMainMaster">
      <pc:chgData name="Hope Rosen" userId="799cf303-53fe-4622-99bf-49e9f21c4c14" providerId="ADAL" clId="{6D126F89-A2B3-42F5-BFCF-A764632D247A}" dt="2018-04-02T18:47:14.920" v="0" actId="478"/>
      <pc:docMkLst>
        <pc:docMk/>
      </pc:docMkLst>
      <pc:sldMasterChg chg="delSp">
        <pc:chgData name="Hope Rosen" userId="799cf303-53fe-4622-99bf-49e9f21c4c14" providerId="ADAL" clId="{6D126F89-A2B3-42F5-BFCF-A764632D247A}" dt="2018-04-02T18:47:14.920" v="0" actId="478"/>
        <pc:sldMasterMkLst>
          <pc:docMk/>
          <pc:sldMasterMk cId="3648742257" sldId="2147483665"/>
        </pc:sldMasterMkLst>
        <pc:picChg chg="del">
          <ac:chgData name="Hope Rosen" userId="799cf303-53fe-4622-99bf-49e9f21c4c14" providerId="ADAL" clId="{6D126F89-A2B3-42F5-BFCF-A764632D247A}" dt="2018-04-02T18:47:14.920" v="0" actId="478"/>
          <ac:picMkLst>
            <pc:docMk/>
            <pc:sldMasterMk cId="3648742257" sldId="2147483665"/>
            <ac:picMk id="5" creationId="{00000000-0000-0000-0000-000000000000}"/>
          </ac:picMkLst>
        </pc:pic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7/11/2018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DMA &amp; DEA (A &amp; B testing)</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451599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971267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TCO calculator comparison</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3899430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**Inventory**</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needs to build an inventory of their current systems. Determine what needs to be tracked in this inventory. What information would you track in your inventory to help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organize and prioritize systems for their end of support planning? How would you prioritize systems?</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Inventory data should include server metadata and performance metrics about your applications. At the end of this step, you’ll have a complete inventory of servers with metadata for each including any dependencies with other applications allowing you to build a cloud migration plan. </a:t>
            </a:r>
          </a:p>
          <a:p>
            <a:r>
              <a:rPr lang="en-US" sz="1200" b="0" kern="1200" dirty="0">
                <a:solidFill>
                  <a:schemeClr val="tx1"/>
                </a:solidFill>
                <a:effectLst/>
                <a:latin typeface="+mn-lt"/>
                <a:ea typeface="+mn-ea"/>
                <a:cs typeface="+mn-cs"/>
              </a:rPr>
              <a:t>When assigning priority, there are a couple factors to consider. If your organization is relatively new to cloud it is best to start with smaller, less complex applications to gain experience and confidence. This also allows you to work out any process or governance issues that you may have overlooked.</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650249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**Tools:**</a:t>
            </a:r>
            <a:r>
              <a:rPr lang="en-US" sz="1200" b="0" kern="1200" dirty="0">
                <a:solidFill>
                  <a:schemeClr val="tx1"/>
                </a:solidFill>
                <a:effectLst/>
                <a:latin typeface="+mn-lt"/>
                <a:ea typeface="+mn-ea"/>
                <a:cs typeface="+mn-cs"/>
              </a:rPr>
              <a:t> Identify any tools that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might use to help with </a:t>
            </a:r>
            <a:r>
              <a:rPr lang="en-US" sz="1200" b="0" kern="1200" dirty="0" err="1">
                <a:solidFill>
                  <a:schemeClr val="tx1"/>
                </a:solidFill>
                <a:effectLst/>
                <a:latin typeface="+mn-lt"/>
                <a:ea typeface="+mn-ea"/>
                <a:cs typeface="+mn-cs"/>
              </a:rPr>
              <a:t>assesments</a:t>
            </a:r>
            <a:r>
              <a:rPr lang="en-US" sz="1200" b="0" kern="1200" dirty="0">
                <a:solidFill>
                  <a:schemeClr val="tx1"/>
                </a:solidFill>
                <a:effectLst/>
                <a:latin typeface="+mn-lt"/>
                <a:ea typeface="+mn-ea"/>
                <a:cs typeface="+mn-cs"/>
              </a:rPr>
              <a:t>, migrations and optimizations of their Windows Server and SQL Server systems.</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There are several critical tools available to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to assist with environment </a:t>
            </a:r>
            <a:r>
              <a:rPr lang="en-US" sz="1200" b="0" kern="1200" dirty="0" err="1">
                <a:solidFill>
                  <a:schemeClr val="tx1"/>
                </a:solidFill>
                <a:effectLst/>
                <a:latin typeface="+mn-lt"/>
                <a:ea typeface="+mn-ea"/>
                <a:cs typeface="+mn-cs"/>
              </a:rPr>
              <a:t>assesment</a:t>
            </a:r>
            <a:r>
              <a:rPr lang="en-US" sz="1200" b="0" kern="1200" dirty="0">
                <a:solidFill>
                  <a:schemeClr val="tx1"/>
                </a:solidFill>
                <a:effectLst/>
                <a:latin typeface="+mn-lt"/>
                <a:ea typeface="+mn-ea"/>
                <a:cs typeface="+mn-cs"/>
              </a:rPr>
              <a:t>. There are also multiple facets to assessing an </a:t>
            </a:r>
            <a:r>
              <a:rPr lang="en-US" sz="1200" b="0" kern="1200" dirty="0" err="1">
                <a:solidFill>
                  <a:schemeClr val="tx1"/>
                </a:solidFill>
                <a:effectLst/>
                <a:latin typeface="+mn-lt"/>
                <a:ea typeface="+mn-ea"/>
                <a:cs typeface="+mn-cs"/>
              </a:rPr>
              <a:t>envrionment</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Azure Migrate</a:t>
            </a:r>
            <a:r>
              <a:rPr lang="en-US" sz="1200" b="0" kern="1200" dirty="0">
                <a:solidFill>
                  <a:schemeClr val="tx1"/>
                </a:solidFill>
                <a:effectLst/>
                <a:latin typeface="+mn-lt"/>
                <a:ea typeface="+mn-ea"/>
                <a:cs typeface="+mn-cs"/>
              </a:rPr>
              <a:t>: Use Azure Migrate to assess known windows instances. Currently, the Azure Migrate service only supports discovery of machines hosted in VMWare, physical and Hyper-V hosted machines are coming soon. </a:t>
            </a:r>
          </a:p>
          <a:p>
            <a:pPr marL="171450" indent="-171450">
              <a:buFont typeface="Arial" panose="020B0604020202020204" pitchFamily="34" charset="0"/>
              <a:buChar char="•"/>
            </a:pPr>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Microsoft Assessment and Planning Toolkit</a:t>
            </a:r>
            <a:r>
              <a:rPr lang="en-US" sz="1200" b="0" kern="1200" dirty="0">
                <a:solidFill>
                  <a:schemeClr val="tx1"/>
                </a:solidFill>
                <a:effectLst/>
                <a:latin typeface="+mn-lt"/>
                <a:ea typeface="+mn-ea"/>
                <a:cs typeface="+mn-cs"/>
              </a:rPr>
              <a:t>: The MAP Toolkit provides agentless discovery and inventory of computers and applications, hardware and software migration readiness assessments, software usage tracking, and capacity planning for virtualization, public and private cloud migration.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Database Migration Guide</a:t>
            </a:r>
            <a:r>
              <a:rPr lang="en-US" sz="1200" b="0" kern="1200" dirty="0">
                <a:solidFill>
                  <a:schemeClr val="tx1"/>
                </a:solidFill>
                <a:effectLst/>
                <a:latin typeface="+mn-lt"/>
                <a:ea typeface="+mn-ea"/>
                <a:cs typeface="+mn-cs"/>
              </a:rPr>
              <a:t>: </a:t>
            </a:r>
            <a:r>
              <a:rPr lang="en-US" dirty="0"/>
              <a:t>The Database Migration Guide creates a custom report on how to migrate your source data to the destination of your choice: on-premises, cloud, private cloud, IaaS or PaaS</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Azure Database Migration Service</a:t>
            </a:r>
            <a:r>
              <a:rPr lang="en-US" sz="1200" b="0" kern="1200" dirty="0">
                <a:solidFill>
                  <a:schemeClr val="tx1"/>
                </a:solidFill>
                <a:effectLst/>
                <a:latin typeface="+mn-lt"/>
                <a:ea typeface="+mn-ea"/>
                <a:cs typeface="+mn-cs"/>
              </a:rPr>
              <a:t>: Use the Azure Database Migration service to analyze existing on premises databases and migrate them to Azure SQL Database or Azure SQL Databases Managed Instances.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Data Migration Assistant: </a:t>
            </a:r>
            <a:r>
              <a:rPr lang="en-US" sz="1200" b="0" i="0" u="none" strike="noStrike" kern="1200" dirty="0">
                <a:solidFill>
                  <a:schemeClr val="tx1"/>
                </a:solidFill>
                <a:effectLst/>
                <a:latin typeface="+mn-lt"/>
                <a:ea typeface="+mn-ea"/>
                <a:cs typeface="+mn-cs"/>
              </a:rPr>
              <a:t>Data Migration Assistant (DMA) enables you to upgrade to a modern data platform by detecting compatibility issues that can impact database functionality on your new version of SQL Server. It recommends performance and reliability improvements for your target environment. It allows you to not only move your schema and data, but also uncontained objects from your source server to your target server.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Database Experimentation Assistant: </a:t>
            </a:r>
            <a:r>
              <a:rPr lang="en-US" sz="1200" b="0" i="0" u="none" strike="noStrike" kern="1200" dirty="0">
                <a:solidFill>
                  <a:schemeClr val="tx1"/>
                </a:solidFill>
                <a:effectLst/>
                <a:latin typeface="+mn-lt"/>
                <a:ea typeface="+mn-ea"/>
                <a:cs typeface="+mn-cs"/>
              </a:rPr>
              <a:t>Database Experimentation Assistant (DEA) is an A/B testing solution for SQL Server upgrades. It will assist in evaluating a targeted version of SQL Server for a given workload. Customers who are upgrading from previous SQL Server versions (SQL Server 2005 and above) to any new version of the SQL Server will be able to use these analysis metrics.</a:t>
            </a: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3217677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 link to the partner site &amp; azure migration center</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33533452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*************UPCOMING CHANGES TO THE AVAILABLE OFFERINGS, HOLD UNTIL WE GET THE ROADMAP</a:t>
            </a:r>
          </a:p>
          <a:p>
            <a:r>
              <a:rPr lang="en-US" sz="1200" b="1" kern="1200" dirty="0">
                <a:solidFill>
                  <a:schemeClr val="tx1"/>
                </a:solidFill>
                <a:effectLst/>
                <a:latin typeface="+mn-lt"/>
                <a:ea typeface="+mn-ea"/>
                <a:cs typeface="+mn-cs"/>
              </a:rPr>
              <a:t>Update to use Extended Security Updates</a:t>
            </a:r>
          </a:p>
          <a:p>
            <a:r>
              <a:rPr lang="en-US" sz="1200" b="1" kern="1200" dirty="0">
                <a:solidFill>
                  <a:schemeClr val="tx1"/>
                </a:solidFill>
                <a:effectLst/>
                <a:latin typeface="+mn-lt"/>
                <a:ea typeface="+mn-ea"/>
                <a:cs typeface="+mn-cs"/>
              </a:rPr>
              <a:t>Add TCO </a:t>
            </a:r>
            <a:r>
              <a:rPr lang="en-US" sz="1200" b="1" kern="1200" dirty="0" err="1">
                <a:solidFill>
                  <a:schemeClr val="tx1"/>
                </a:solidFill>
                <a:effectLst/>
                <a:latin typeface="+mn-lt"/>
                <a:ea typeface="+mn-ea"/>
                <a:cs typeface="+mn-cs"/>
              </a:rPr>
              <a:t>calc</a:t>
            </a:r>
            <a:r>
              <a:rPr lang="en-US" sz="1200" b="1" kern="1200" dirty="0">
                <a:solidFill>
                  <a:schemeClr val="tx1"/>
                </a:solidFill>
                <a:effectLst/>
                <a:latin typeface="+mn-lt"/>
                <a:ea typeface="+mn-ea"/>
                <a:cs typeface="+mn-cs"/>
              </a:rPr>
              <a:t> </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**Cost Analysis:**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currently has Software Assurance. Provide an analysis of the following options available to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Maintain current version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 Rehost - Migrate to cloud</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has several options they can take advantage of depending on the strategy they choose for each application workload.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If they are not in a position to upgrade a given system immediately, they can purchase Premium Assurance. Premium Assurance provides additional support of up to 6 years giving you time to upgrade or migrate at your own pace. Premium Assurance is purchased </a:t>
            </a:r>
            <a:r>
              <a:rPr lang="en-US" sz="1200" b="0" kern="1200" dirty="0" err="1">
                <a:solidFill>
                  <a:schemeClr val="tx1"/>
                </a:solidFill>
                <a:effectLst/>
                <a:latin typeface="+mn-lt"/>
                <a:ea typeface="+mn-ea"/>
                <a:cs typeface="+mn-cs"/>
              </a:rPr>
              <a:t>seperately</a:t>
            </a:r>
            <a:r>
              <a:rPr lang="en-US" sz="1200" b="0" kern="1200" dirty="0">
                <a:solidFill>
                  <a:schemeClr val="tx1"/>
                </a:solidFill>
                <a:effectLst/>
                <a:latin typeface="+mn-lt"/>
                <a:ea typeface="+mn-ea"/>
                <a:cs typeface="+mn-cs"/>
              </a:rPr>
              <a:t> for Windows Server and SQL Server. It includes security updates and bulletins rated "critical" and "important". Pricing is tiered with lower pricing the sooner you purchase.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 Rehosting to Azure give you the flexibility and scalability of the cloud.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can take advantage of Azure Hybrid Benefits for Windows and SQL when migrating to Azure. Additionally, migrating your virtual machines to Azure will get you 3 more years of Extended Security Updates for Windows Server and SQL Server 2008/R2 at no additional charge.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For Windows Server, Azure Hybrid Benefit saves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the OS costs when migrating to an Azure Virtual Machine and an additional 3 years of Extended Security Updates.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2-proc license = 16 cores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migrating databases to Azure SQL Database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can also take advantage of Azure Hybrid Benefit. If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opts to migrate to an Azure Virtual Machine they can take advantage of the 3 years of Extended Security Updates.</a:t>
            </a:r>
          </a:p>
          <a:p>
            <a:r>
              <a:rPr lang="en-US" sz="1200" b="0" kern="1200" dirty="0">
                <a:solidFill>
                  <a:schemeClr val="tx1"/>
                </a:solidFill>
                <a:effectLst/>
                <a:latin typeface="+mn-lt"/>
                <a:ea typeface="+mn-ea"/>
                <a:cs typeface="+mn-cs"/>
              </a:rPr>
              <a:t>Standard Edition license = 1x General Purpose </a:t>
            </a:r>
            <a:r>
              <a:rPr lang="en-US" sz="1200" b="0" kern="1200" dirty="0" err="1">
                <a:solidFill>
                  <a:schemeClr val="tx1"/>
                </a:solidFill>
                <a:effectLst/>
                <a:latin typeface="+mn-lt"/>
                <a:ea typeface="+mn-ea"/>
                <a:cs typeface="+mn-cs"/>
              </a:rPr>
              <a:t>vCore</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Enterprise Edition license = 4x General Purpose </a:t>
            </a:r>
            <a:r>
              <a:rPr lang="en-US" sz="1200" b="0" kern="1200" dirty="0" err="1">
                <a:solidFill>
                  <a:schemeClr val="tx1"/>
                </a:solidFill>
                <a:effectLst/>
                <a:latin typeface="+mn-lt"/>
                <a:ea typeface="+mn-ea"/>
                <a:cs typeface="+mn-cs"/>
              </a:rPr>
              <a:t>vCore</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For those that cannot migrate to Azure there is also an option to purchase </a:t>
            </a:r>
            <a:r>
              <a:rPr lang="en-US" sz="1200" b="0" kern="1200" dirty="0" err="1">
                <a:solidFill>
                  <a:schemeClr val="tx1"/>
                </a:solidFill>
                <a:effectLst/>
                <a:latin typeface="+mn-lt"/>
                <a:ea typeface="+mn-ea"/>
                <a:cs typeface="+mn-cs"/>
              </a:rPr>
              <a:t>Extened</a:t>
            </a:r>
            <a:r>
              <a:rPr lang="en-US" sz="1200" b="0" kern="1200" dirty="0">
                <a:solidFill>
                  <a:schemeClr val="tx1"/>
                </a:solidFill>
                <a:effectLst/>
                <a:latin typeface="+mn-lt"/>
                <a:ea typeface="+mn-ea"/>
                <a:cs typeface="+mn-cs"/>
              </a:rPr>
              <a:t> Security Updates. </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3120151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14038725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22042019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492233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579018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32693772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**Business Continuity and Disaster Recovery:**</a:t>
            </a:r>
            <a:r>
              <a:rPr lang="en-US" sz="1200" b="0" kern="1200" dirty="0">
                <a:solidFill>
                  <a:schemeClr val="tx1"/>
                </a:solidFill>
                <a:effectLst/>
                <a:latin typeface="+mn-lt"/>
                <a:ea typeface="+mn-ea"/>
                <a:cs typeface="+mn-cs"/>
              </a:rPr>
              <a:t> - With potentially hundreds of virtual machines deployed to Azure, how do we handle backup of virtual machines in Azure? How about SQL Database backups we have heard that backup retention is limited to 35 days but we need to keep backups for 7 years for compliance?</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Azure Backup can be used to backup your Azure virtual machines and your on-premises servers. It provides encrypted, application-consistent backups stored in geo-</a:t>
            </a:r>
            <a:r>
              <a:rPr lang="en-US" sz="1200" b="0" kern="1200" dirty="0" err="1">
                <a:solidFill>
                  <a:schemeClr val="tx1"/>
                </a:solidFill>
                <a:effectLst/>
                <a:latin typeface="+mn-lt"/>
                <a:ea typeface="+mn-ea"/>
                <a:cs typeface="+mn-cs"/>
              </a:rPr>
              <a:t>redundent</a:t>
            </a:r>
            <a:r>
              <a:rPr lang="en-US" sz="1200" b="0" kern="1200" dirty="0">
                <a:solidFill>
                  <a:schemeClr val="tx1"/>
                </a:solidFill>
                <a:effectLst/>
                <a:latin typeface="+mn-lt"/>
                <a:ea typeface="+mn-ea"/>
                <a:cs typeface="+mn-cs"/>
              </a:rPr>
              <a:t> storage. Azure Backup will store backups in a Recovery Services vault located in the same region as your virtual machines.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All SQL Databases are automatically backed up. The automatic backup retention is 35 days for Standard and Premium tier databases. However, SQL Database can be configured for long term backup retention of up to 10 years. This works by copying the automated backup into an Azure Storage Account. The frequency of the copy is determined by a policy that you create.</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29374330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**Cost management:**</a:t>
            </a:r>
            <a:r>
              <a:rPr lang="en-US" sz="1200" b="0" kern="1200" dirty="0">
                <a:solidFill>
                  <a:schemeClr val="tx1"/>
                </a:solidFill>
                <a:effectLst/>
                <a:latin typeface="+mn-lt"/>
                <a:ea typeface="+mn-ea"/>
                <a:cs typeface="+mn-cs"/>
              </a:rPr>
              <a:t> - With the ease of deploying and scaling services in the cloud we are concerned about cost management. What tools can we leverage to help us with cost management?</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Azure Resource Manager policies and role based access control provide governance to your cloud environment. You can limit the type and scale of resources deployed to Azure. You can also enforce tagging policies, the resulting tags can then be used to track things like department, project name etc.</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To manage cost in the Azure environment you can leverage Azure Cost Management. Azure Cost Management allows you to track cloud usage and expenditures for your Azure resources and other cloud providers including AWS and Google. Azure Cost Management allows you to track all of your costs based on your tagging policy. It allows for alerts for notifying you automatically when unusual spending or overspending occurs. It also allows you to improve efficiency by identifying idle virtual machines or removing unattached disks.</a:t>
            </a:r>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41033844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**Compliance:**</a:t>
            </a:r>
            <a:r>
              <a:rPr lang="en-US" sz="1200" b="0" kern="1200" dirty="0">
                <a:solidFill>
                  <a:schemeClr val="tx1"/>
                </a:solidFill>
                <a:effectLst/>
                <a:latin typeface="+mn-lt"/>
                <a:ea typeface="+mn-ea"/>
                <a:cs typeface="+mn-cs"/>
              </a:rPr>
              <a:t> - We want to make sure that our cloud resources are properly secured so that we can maintain compliance. How do we monitor security and maintain compliance in the cloud? What about systems that remain on premises?</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Azure Resource Manager policies and role based access control provide governance to your cloud environment. With policies you can define the types of resources that can be deployed and the regions in which they can be deployed. You can also enforce naming conventions, tag resources and other governance related operations.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Role based access control allows you to limit access to subscriptions, resource groups and resources.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Azure Security Center provides</a:t>
            </a:r>
          </a:p>
          <a:p>
            <a:r>
              <a:rPr lang="en-US" sz="1200" b="1" i="0" kern="1200" dirty="0">
                <a:solidFill>
                  <a:schemeClr val="tx1"/>
                </a:solidFill>
                <a:effectLst/>
                <a:latin typeface="+mn-lt"/>
                <a:ea typeface="+mn-ea"/>
                <a:cs typeface="+mn-cs"/>
              </a:rPr>
              <a:t>Centralized policy management</a:t>
            </a:r>
            <a:r>
              <a:rPr lang="en-US" sz="1200" b="0" i="0" kern="1200" dirty="0">
                <a:solidFill>
                  <a:schemeClr val="tx1"/>
                </a:solidFill>
                <a:effectLst/>
                <a:latin typeface="+mn-lt"/>
                <a:ea typeface="+mn-ea"/>
                <a:cs typeface="+mn-cs"/>
              </a:rPr>
              <a:t> – Ensure compliance with company or regulatory security requirements by centrally managing security policies across all your hybrid cloud workloads.</a:t>
            </a:r>
          </a:p>
          <a:p>
            <a:r>
              <a:rPr lang="en-US" sz="1200" b="1" i="0" kern="1200" dirty="0">
                <a:solidFill>
                  <a:schemeClr val="tx1"/>
                </a:solidFill>
                <a:effectLst/>
                <a:latin typeface="+mn-lt"/>
                <a:ea typeface="+mn-ea"/>
                <a:cs typeface="+mn-cs"/>
              </a:rPr>
              <a:t>Continuous security assessment</a:t>
            </a:r>
            <a:r>
              <a:rPr lang="en-US" sz="1200" b="0" i="0" kern="1200" dirty="0">
                <a:solidFill>
                  <a:schemeClr val="tx1"/>
                </a:solidFill>
                <a:effectLst/>
                <a:latin typeface="+mn-lt"/>
                <a:ea typeface="+mn-ea"/>
                <a:cs typeface="+mn-cs"/>
              </a:rPr>
              <a:t> – Monitor the security posture of machines, networks, storage and data services, and applications to discover potential security issues.</a:t>
            </a:r>
          </a:p>
          <a:p>
            <a:r>
              <a:rPr lang="en-US" sz="1200" b="1" i="0" kern="1200" dirty="0">
                <a:solidFill>
                  <a:schemeClr val="tx1"/>
                </a:solidFill>
                <a:effectLst/>
                <a:latin typeface="+mn-lt"/>
                <a:ea typeface="+mn-ea"/>
                <a:cs typeface="+mn-cs"/>
              </a:rPr>
              <a:t>Actionable recommendations</a:t>
            </a:r>
            <a:r>
              <a:rPr lang="en-US" sz="1200" b="0" i="0" kern="1200" dirty="0">
                <a:solidFill>
                  <a:schemeClr val="tx1"/>
                </a:solidFill>
                <a:effectLst/>
                <a:latin typeface="+mn-lt"/>
                <a:ea typeface="+mn-ea"/>
                <a:cs typeface="+mn-cs"/>
              </a:rPr>
              <a:t> – Remediate security vulnerabilities before they can be exploited by attackers with prioritized and actionable security recommendations.</a:t>
            </a:r>
          </a:p>
          <a:p>
            <a:r>
              <a:rPr lang="en-US" sz="1200" b="1" i="0" kern="1200" dirty="0">
                <a:solidFill>
                  <a:schemeClr val="tx1"/>
                </a:solidFill>
                <a:effectLst/>
                <a:latin typeface="+mn-lt"/>
                <a:ea typeface="+mn-ea"/>
                <a:cs typeface="+mn-cs"/>
              </a:rPr>
              <a:t>Prioritized alerts and incidents</a:t>
            </a:r>
            <a:r>
              <a:rPr lang="en-US" sz="1200" b="0" i="0" kern="1200" dirty="0">
                <a:solidFill>
                  <a:schemeClr val="tx1"/>
                </a:solidFill>
                <a:effectLst/>
                <a:latin typeface="+mn-lt"/>
                <a:ea typeface="+mn-ea"/>
                <a:cs typeface="+mn-cs"/>
              </a:rPr>
              <a:t> - Focus on the most critical threats first with prioritized security alerts and incidents.</a:t>
            </a:r>
          </a:p>
          <a:p>
            <a:r>
              <a:rPr lang="en-US" sz="1200" b="1" i="0" kern="1200" dirty="0">
                <a:solidFill>
                  <a:schemeClr val="tx1"/>
                </a:solidFill>
                <a:effectLst/>
                <a:latin typeface="+mn-lt"/>
                <a:ea typeface="+mn-ea"/>
                <a:cs typeface="+mn-cs"/>
              </a:rPr>
              <a:t>Advanced cloud defenses</a:t>
            </a:r>
            <a:r>
              <a:rPr lang="en-US" sz="1200" b="0" i="0" kern="1200" dirty="0">
                <a:solidFill>
                  <a:schemeClr val="tx1"/>
                </a:solidFill>
                <a:effectLst/>
                <a:latin typeface="+mn-lt"/>
                <a:ea typeface="+mn-ea"/>
                <a:cs typeface="+mn-cs"/>
              </a:rPr>
              <a:t> – Reduce threats with just in time access to management ports and adaptive application controls running on your VMs.</a:t>
            </a:r>
          </a:p>
          <a:p>
            <a:r>
              <a:rPr lang="en-US" sz="1200" b="1" i="0" kern="1200" dirty="0">
                <a:solidFill>
                  <a:schemeClr val="tx1"/>
                </a:solidFill>
                <a:effectLst/>
                <a:latin typeface="+mn-lt"/>
                <a:ea typeface="+mn-ea"/>
                <a:cs typeface="+mn-cs"/>
              </a:rPr>
              <a:t>Integrated security solutions</a:t>
            </a:r>
            <a:r>
              <a:rPr lang="en-US" sz="1200" b="0" i="0" kern="1200" dirty="0">
                <a:solidFill>
                  <a:schemeClr val="tx1"/>
                </a:solidFill>
                <a:effectLst/>
                <a:latin typeface="+mn-lt"/>
                <a:ea typeface="+mn-ea"/>
                <a:cs typeface="+mn-cs"/>
              </a:rPr>
              <a:t> - Collect, search, and analyze security data from a variety of sources, including connected partner solutions.</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2313687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 premium assurance </a:t>
            </a:r>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solidFill>
                  <a:schemeClr val="tx1"/>
                </a:solidFill>
              </a:rPr>
              <a:t>Microsoft provides a variety of free migration tools to assist with migration planning and execution. In addition, if the tools provided do not meet a specific need, Microsoft has a rich ecosystem of partners that provide migration tools and consulting as well.</a:t>
            </a:r>
          </a:p>
          <a:p>
            <a:pPr marL="0" indent="0">
              <a:buNone/>
            </a:pPr>
            <a:endParaRPr lang="en-US" sz="1200" dirty="0">
              <a:solidFill>
                <a:schemeClr val="tx1"/>
              </a:solidFill>
            </a:endParaRPr>
          </a:p>
          <a:p>
            <a:r>
              <a:rPr lang="en-US" sz="1200" dirty="0">
                <a:solidFill>
                  <a:schemeClr val="tx1"/>
                </a:solidFill>
              </a:rPr>
              <a:t>Azure Migrate: Use Azure Migrate to assess known windows instances. Currently, the Azure Migrate service only supports discovery of machines hosted in VMWare, physical and Hyper-V hosted machines are coming soon.</a:t>
            </a:r>
          </a:p>
          <a:p>
            <a:pPr marL="0" indent="0">
              <a:buNone/>
            </a:pPr>
            <a:endParaRPr lang="en-US" sz="1200" dirty="0">
              <a:solidFill>
                <a:schemeClr val="tx1"/>
              </a:solidFill>
            </a:endParaRPr>
          </a:p>
          <a:p>
            <a:r>
              <a:rPr lang="en-US" sz="1200" dirty="0">
                <a:solidFill>
                  <a:schemeClr val="tx1"/>
                </a:solidFill>
              </a:rPr>
              <a:t>Microsoft Assessment and Planning Toolkit: The MAP Toolkit provides agentless discovery and inventory of computers and applications, hardware and software migration readiness assessments, software usage tracking, and capacity planning for virtualization, public and private cloud migration.</a:t>
            </a:r>
          </a:p>
          <a:p>
            <a:pPr marL="0" indent="0">
              <a:buNone/>
            </a:pPr>
            <a:endParaRPr lang="en-US" sz="1200" dirty="0">
              <a:solidFill>
                <a:schemeClr val="tx1"/>
              </a:solidFill>
            </a:endParaRPr>
          </a:p>
          <a:p>
            <a:r>
              <a:rPr lang="en-US" sz="1200" dirty="0">
                <a:solidFill>
                  <a:schemeClr val="tx1"/>
                </a:solidFill>
              </a:rPr>
              <a:t>Azure Database Migration Service: Use the Azure Database Migration service to analyze existing on premises databases and migrate them to Azure SQL Database or Azure SQL Databases Managed Instances.</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32587965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23181712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rPr>
              <a:t>Azure Active Directory is Microsoft's cloud based directory and identity management service. It provides directory services, application access management and identity protection. Azure AD also supports hybrid identity with your on-premises Active Directory allowing you to synchronize on-premises directory objects while still managing your users on-premises. Synchronized identities, and optionally password hashes, enable your users to use the same password to access both on-premises and cloud-based organizational resources. For more advanced scenario requirements, such as single-sign-on (SSO) or on-premises multi-factor authentication (MFA), you need to deploy Active Directory Federation Services (AD FS) to federate identities</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5160331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Region/country</a:t>
            </a:r>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287710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7/11/2018 9:20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36</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is an automotive parts manufacturer based in the United States. They are an OEM manufacturer of parts for commercial vehicles. They have manufacturing plants throughout the US and Mexico.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competes globally with other manufacturers for contracts, this highly competitive environment makes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very price sensitive. </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is preparing for Windows and SQL Server 2008/R2 end of support and would like to better understand their options for upgrade and migration.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does not have a complete company wide inventory of the number of servers and applications running on legacy software and many of the systems are undocumented and not well understood by IT staff. They want to understand their current workloads and they would like to take advantage of the cloud where appropriate. </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currently has many legacy applications that are running on Windows Server 2008 including a line of business inventory management system that also leverages SQL Server 2008. The inventory management system is considered a mission critical application. It is highly complex and is leveraged by various parts of the business with many upstream and downstream dependencies. Some of these dependencies are Linux systems. Because many of these systems are critical to the business they need to understand the business continuity and disaster recovery options when upgrading in place or migrating to the cloud.</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1031221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objection</a:t>
            </a:r>
          </a:p>
          <a:p>
            <a:r>
              <a:rPr lang="en-US" dirty="0"/>
              <a:t>Cost control</a:t>
            </a:r>
          </a:p>
          <a:p>
            <a:r>
              <a:rPr lang="en-US" dirty="0"/>
              <a:t>Offers and licensing</a:t>
            </a:r>
          </a:p>
          <a:p>
            <a:r>
              <a:rPr lang="en-US" dirty="0"/>
              <a:t>Role of the DBA</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69192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https://docs.microsoft.com/en-us/azure/migrate/migrate-overview#current-limitations</a:t>
            </a:r>
          </a:p>
          <a:p>
            <a:r>
              <a:rPr lang="en-US" dirty="0"/>
              <a:t>Note that support for Hyper-V is on the roadmap.</a:t>
            </a:r>
          </a:p>
          <a:p>
            <a:r>
              <a:rPr lang="en-US" dirty="0"/>
              <a:t>Hyper-V </a:t>
            </a:r>
          </a:p>
          <a:p>
            <a:r>
              <a:rPr lang="en-US" dirty="0"/>
              <a:t>Partner tools</a:t>
            </a:r>
          </a:p>
          <a:p>
            <a:endParaRPr lang="en-US" dirty="0"/>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267405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svg"/><Relationship Id="rId26" Type="http://schemas.openxmlformats.org/officeDocument/2006/relationships/image" Target="../media/image36.svg"/><Relationship Id="rId3" Type="http://schemas.openxmlformats.org/officeDocument/2006/relationships/image" Target="../media/image13.jpeg"/><Relationship Id="rId21" Type="http://schemas.openxmlformats.org/officeDocument/2006/relationships/image" Target="../media/image31.png"/><Relationship Id="rId7" Type="http://schemas.openxmlformats.org/officeDocument/2006/relationships/image" Target="../media/image17.sv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2" Type="http://schemas.openxmlformats.org/officeDocument/2006/relationships/notesSlide" Target="../notesSlides/notesSlide23.xml"/><Relationship Id="rId16" Type="http://schemas.openxmlformats.org/officeDocument/2006/relationships/image" Target="../media/image26.png"/><Relationship Id="rId20" Type="http://schemas.openxmlformats.org/officeDocument/2006/relationships/image" Target="../media/image30.svg"/><Relationship Id="rId29" Type="http://schemas.openxmlformats.org/officeDocument/2006/relationships/image" Target="../media/image39.png"/><Relationship Id="rId1" Type="http://schemas.openxmlformats.org/officeDocument/2006/relationships/slideLayout" Target="../slideLayouts/slideLayout15.xml"/><Relationship Id="rId6" Type="http://schemas.openxmlformats.org/officeDocument/2006/relationships/image" Target="../media/image16.png"/><Relationship Id="rId11" Type="http://schemas.openxmlformats.org/officeDocument/2006/relationships/image" Target="../media/image21.svg"/><Relationship Id="rId24" Type="http://schemas.openxmlformats.org/officeDocument/2006/relationships/image" Target="../media/image34.svg"/><Relationship Id="rId32" Type="http://schemas.openxmlformats.org/officeDocument/2006/relationships/image" Target="../media/image42.sv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38.png"/><Relationship Id="rId10" Type="http://schemas.openxmlformats.org/officeDocument/2006/relationships/image" Target="../media/image20.png"/><Relationship Id="rId19" Type="http://schemas.openxmlformats.org/officeDocument/2006/relationships/image" Target="../media/image29.png"/><Relationship Id="rId31" Type="http://schemas.openxmlformats.org/officeDocument/2006/relationships/image" Target="../media/image41.png"/><Relationship Id="rId4" Type="http://schemas.openxmlformats.org/officeDocument/2006/relationships/image" Target="../media/image14.jpeg"/><Relationship Id="rId9" Type="http://schemas.openxmlformats.org/officeDocument/2006/relationships/image" Target="../media/image19.svg"/><Relationship Id="rId14" Type="http://schemas.openxmlformats.org/officeDocument/2006/relationships/image" Target="../media/image24.svg"/><Relationship Id="rId22" Type="http://schemas.openxmlformats.org/officeDocument/2006/relationships/image" Target="../media/image32.svg"/><Relationship Id="rId27" Type="http://schemas.openxmlformats.org/officeDocument/2006/relationships/image" Target="../media/image37.png"/><Relationship Id="rId30" Type="http://schemas.openxmlformats.org/officeDocument/2006/relationships/image" Target="../media/image40.svg"/></Relationships>
</file>

<file path=ppt/slides/_rels/slide24.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2.svg"/><Relationship Id="rId3" Type="http://schemas.openxmlformats.org/officeDocument/2006/relationships/image" Target="../media/image13.jpeg"/><Relationship Id="rId7" Type="http://schemas.openxmlformats.org/officeDocument/2006/relationships/image" Target="../media/image36.svg"/><Relationship Id="rId12"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35.png"/><Relationship Id="rId11" Type="http://schemas.openxmlformats.org/officeDocument/2006/relationships/image" Target="../media/image44.svg"/><Relationship Id="rId5" Type="http://schemas.openxmlformats.org/officeDocument/2006/relationships/image" Target="../media/image19.svg"/><Relationship Id="rId15" Type="http://schemas.openxmlformats.org/officeDocument/2006/relationships/image" Target="../media/image46.svg"/><Relationship Id="rId10" Type="http://schemas.openxmlformats.org/officeDocument/2006/relationships/image" Target="../media/image43.png"/><Relationship Id="rId4" Type="http://schemas.openxmlformats.org/officeDocument/2006/relationships/image" Target="../media/image18.png"/><Relationship Id="rId9" Type="http://schemas.openxmlformats.org/officeDocument/2006/relationships/image" Target="../media/image40.svg"/><Relationship Id="rId14" Type="http://schemas.openxmlformats.org/officeDocument/2006/relationships/image" Target="../media/image45.png"/></Relationships>
</file>

<file path=ppt/slides/_rels/slide25.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2.svg"/><Relationship Id="rId3" Type="http://schemas.openxmlformats.org/officeDocument/2006/relationships/image" Target="../media/image13.jpeg"/><Relationship Id="rId7" Type="http://schemas.openxmlformats.org/officeDocument/2006/relationships/image" Target="../media/image36.svg"/><Relationship Id="rId12"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35.png"/><Relationship Id="rId11" Type="http://schemas.openxmlformats.org/officeDocument/2006/relationships/image" Target="../media/image48.svg"/><Relationship Id="rId5" Type="http://schemas.openxmlformats.org/officeDocument/2006/relationships/image" Target="../media/image19.svg"/><Relationship Id="rId15" Type="http://schemas.openxmlformats.org/officeDocument/2006/relationships/image" Target="../media/image46.svg"/><Relationship Id="rId10" Type="http://schemas.openxmlformats.org/officeDocument/2006/relationships/image" Target="../media/image47.png"/><Relationship Id="rId4" Type="http://schemas.openxmlformats.org/officeDocument/2006/relationships/image" Target="../media/image18.png"/><Relationship Id="rId9" Type="http://schemas.openxmlformats.org/officeDocument/2006/relationships/image" Target="../media/image40.svg"/><Relationship Id="rId14" Type="http://schemas.openxmlformats.org/officeDocument/2006/relationships/image" Target="../media/image45.png"/></Relationships>
</file>

<file path=ppt/slides/_rels/slide26.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7.png"/><Relationship Id="rId3" Type="http://schemas.openxmlformats.org/officeDocument/2006/relationships/image" Target="../media/image49.png"/><Relationship Id="rId7" Type="http://schemas.openxmlformats.org/officeDocument/2006/relationships/image" Target="../media/image53.svg"/><Relationship Id="rId12"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52.png"/><Relationship Id="rId11" Type="http://schemas.openxmlformats.org/officeDocument/2006/relationships/image" Target="../media/image19.svg"/><Relationship Id="rId5" Type="http://schemas.openxmlformats.org/officeDocument/2006/relationships/image" Target="../media/image51.svg"/><Relationship Id="rId10" Type="http://schemas.openxmlformats.org/officeDocument/2006/relationships/image" Target="../media/image18.png"/><Relationship Id="rId4" Type="http://schemas.openxmlformats.org/officeDocument/2006/relationships/image" Target="../media/image50.png"/><Relationship Id="rId9" Type="http://schemas.openxmlformats.org/officeDocument/2006/relationships/image" Target="../media/image55.sv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15.xml"/><Relationship Id="rId6" Type="http://schemas.openxmlformats.org/officeDocument/2006/relationships/image" Target="../media/image62.png"/><Relationship Id="rId5" Type="http://schemas.microsoft.com/office/2007/relationships/hdphoto" Target="../media/hdphoto1.wdp"/><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hyperlink" Target="https://docs.microsoft.com/en-us/azure/best-practices-availability-paired-regions" TargetMode="External"/><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sz="5400" dirty="0"/>
              <a:t>Windows Server and SQL Server 2008/R2 End of Support Planning</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86733" y="1817508"/>
            <a:ext cx="5952768" cy="3725084"/>
          </a:xfrm>
        </p:spPr>
        <p:txBody>
          <a:bodyPr>
            <a:noAutofit/>
          </a:bodyPr>
          <a:lstStyle/>
          <a:p>
            <a:r>
              <a:rPr lang="en-US" sz="3200" dirty="0">
                <a:solidFill>
                  <a:schemeClr val="tx1"/>
                </a:solidFill>
              </a:rPr>
              <a:t>Migrate from multiple database sources to Azure Data platforms with minimal downtime</a:t>
            </a:r>
          </a:p>
          <a:p>
            <a:r>
              <a:rPr lang="en-US" sz="3200" dirty="0">
                <a:solidFill>
                  <a:schemeClr val="tx1"/>
                </a:solidFill>
              </a:rPr>
              <a:t>Generate assessments of all recommended changes </a:t>
            </a:r>
          </a:p>
          <a:p>
            <a:r>
              <a:rPr lang="en-US" sz="3200" dirty="0">
                <a:solidFill>
                  <a:schemeClr val="tx1"/>
                </a:solidFill>
              </a:rPr>
              <a:t>Perform associated migration steps</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 – Database Migration Service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8" name="Picture 7">
            <a:extLst>
              <a:ext uri="{FF2B5EF4-FFF2-40B4-BE49-F238E27FC236}">
                <a16:creationId xmlns:a16="http://schemas.microsoft.com/office/drawing/2014/main" id="{2D76C64B-163A-418D-8039-7A8F2DAAF2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1131" y="2170931"/>
            <a:ext cx="2942857" cy="2942857"/>
          </a:xfrm>
          <a:prstGeom prst="rect">
            <a:avLst/>
          </a:prstGeom>
        </p:spPr>
      </p:pic>
    </p:spTree>
    <p:extLst>
      <p:ext uri="{BB962C8B-B14F-4D97-AF65-F5344CB8AC3E}">
        <p14:creationId xmlns:p14="http://schemas.microsoft.com/office/powerpoint/2010/main" val="1114255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7008110" y="1906945"/>
            <a:ext cx="5510425" cy="3725084"/>
          </a:xfrm>
        </p:spPr>
        <p:txBody>
          <a:bodyPr>
            <a:noAutofit/>
          </a:bodyPr>
          <a:lstStyle/>
          <a:p>
            <a:pPr>
              <a:spcAft>
                <a:spcPts val="600"/>
              </a:spcAft>
            </a:pPr>
            <a:r>
              <a:rPr lang="en-US" sz="3200" dirty="0">
                <a:solidFill>
                  <a:schemeClr val="tx1"/>
                </a:solidFill>
              </a:rPr>
              <a:t>Unified view of security across on-premises and cloud workloads.</a:t>
            </a:r>
          </a:p>
          <a:p>
            <a:pPr>
              <a:spcAft>
                <a:spcPts val="600"/>
              </a:spcAft>
            </a:pPr>
            <a:r>
              <a:rPr lang="en-US" sz="3200" dirty="0">
                <a:solidFill>
                  <a:schemeClr val="tx1"/>
                </a:solidFill>
              </a:rPr>
              <a:t>Identify and remediate vulnerabilities</a:t>
            </a:r>
          </a:p>
          <a:p>
            <a:pPr>
              <a:spcAft>
                <a:spcPts val="600"/>
              </a:spcAft>
            </a:pPr>
            <a:r>
              <a:rPr lang="en-US" sz="3200" dirty="0">
                <a:solidFill>
                  <a:schemeClr val="tx1"/>
                </a:solidFill>
              </a:rPr>
              <a:t>Advanced threat protection</a:t>
            </a:r>
          </a:p>
          <a:p>
            <a:pPr>
              <a:spcAft>
                <a:spcPts val="600"/>
              </a:spcAft>
            </a:pPr>
            <a:r>
              <a:rPr lang="en-US" sz="3200" dirty="0">
                <a:solidFill>
                  <a:schemeClr val="tx1"/>
                </a:solidFill>
              </a:rPr>
              <a:t>Centralized security policies</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 – Azure Security Center</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a:extLst>
              <a:ext uri="{FF2B5EF4-FFF2-40B4-BE49-F238E27FC236}">
                <a16:creationId xmlns:a16="http://schemas.microsoft.com/office/drawing/2014/main" id="{24584DFF-19E0-4A4D-AE16-5EAC8AAF63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696" y="1590659"/>
            <a:ext cx="6448472" cy="4286281"/>
          </a:xfrm>
          <a:prstGeom prst="rect">
            <a:avLst/>
          </a:prstGeom>
        </p:spPr>
      </p:pic>
    </p:spTree>
    <p:extLst>
      <p:ext uri="{BB962C8B-B14F-4D97-AF65-F5344CB8AC3E}">
        <p14:creationId xmlns:p14="http://schemas.microsoft.com/office/powerpoint/2010/main" val="13798583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828369"/>
            <a:ext cx="5239354" cy="1880959"/>
          </a:xfrm>
        </p:spPr>
        <p:txBody>
          <a:bodyPr>
            <a:noAutofit/>
          </a:bodyPr>
          <a:lstStyle/>
          <a:p>
            <a:r>
              <a:rPr lang="en-US" sz="3200" dirty="0">
                <a:solidFill>
                  <a:schemeClr val="tx1"/>
                </a:solidFill>
              </a:rPr>
              <a:t>Monitor and visualize usage and cost</a:t>
            </a:r>
          </a:p>
          <a:p>
            <a:r>
              <a:rPr lang="en-US" sz="3200" dirty="0">
                <a:solidFill>
                  <a:schemeClr val="tx1"/>
                </a:solidFill>
              </a:rPr>
              <a:t>Improve organizational accountability</a:t>
            </a:r>
          </a:p>
          <a:p>
            <a:r>
              <a:rPr lang="en-US" sz="3200" dirty="0">
                <a:solidFill>
                  <a:schemeClr val="tx1"/>
                </a:solidFill>
              </a:rPr>
              <a:t>Optimize cloud efficiency</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 – Cost Management for Azure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a:extLst>
              <a:ext uri="{FF2B5EF4-FFF2-40B4-BE49-F238E27FC236}">
                <a16:creationId xmlns:a16="http://schemas.microsoft.com/office/drawing/2014/main" id="{A1B61896-5E9E-4D27-A26B-691ABBE754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1507" y="1755680"/>
            <a:ext cx="6421375" cy="3970205"/>
          </a:xfrm>
          <a:prstGeom prst="rect">
            <a:avLst/>
          </a:prstGeom>
        </p:spPr>
      </p:pic>
    </p:spTree>
    <p:extLst>
      <p:ext uri="{BB962C8B-B14F-4D97-AF65-F5344CB8AC3E}">
        <p14:creationId xmlns:p14="http://schemas.microsoft.com/office/powerpoint/2010/main" val="3844792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199170874"/>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538477" y="2466272"/>
            <a:ext cx="11653523" cy="2052030"/>
          </a:xfrm>
        </p:spPr>
        <p:txBody>
          <a:bodyPr>
            <a:normAutofit fontScale="92500"/>
          </a:bodyPr>
          <a:lstStyle/>
          <a:p>
            <a:r>
              <a:rPr lang="en-US" sz="3600" dirty="0">
                <a:solidFill>
                  <a:schemeClr val="tx1"/>
                </a:solidFill>
              </a:rPr>
              <a:t>Sloane Peterson, CIO</a:t>
            </a:r>
          </a:p>
          <a:p>
            <a:r>
              <a:rPr lang="en-US" sz="3600" dirty="0">
                <a:solidFill>
                  <a:schemeClr val="tx1"/>
                </a:solidFill>
              </a:rPr>
              <a:t>Jude Watkins, Director of IT Operations</a:t>
            </a:r>
          </a:p>
          <a:p>
            <a:r>
              <a:rPr lang="en-US" sz="3600" dirty="0">
                <a:solidFill>
                  <a:schemeClr val="tx1"/>
                </a:solidFill>
              </a:rPr>
              <a:t>Frances Bradley, Manager Inventory Management Applications</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5237165"/>
          </a:xfrm>
        </p:spPr>
        <p:txBody>
          <a:bodyPr>
            <a:noAutofit/>
          </a:bodyPr>
          <a:lstStyle/>
          <a:p>
            <a:pPr marL="0" indent="0">
              <a:spcAft>
                <a:spcPts val="600"/>
              </a:spcAft>
              <a:buNone/>
            </a:pPr>
            <a:r>
              <a:rPr lang="en-US" sz="2800" dirty="0">
                <a:solidFill>
                  <a:schemeClr val="tx1"/>
                </a:solidFill>
              </a:rPr>
              <a:t>The solution for </a:t>
            </a:r>
            <a:r>
              <a:rPr lang="en-US" sz="2800" dirty="0" err="1">
                <a:solidFill>
                  <a:schemeClr val="tx1"/>
                </a:solidFill>
              </a:rPr>
              <a:t>Fabrikam's</a:t>
            </a:r>
            <a:r>
              <a:rPr lang="en-US" sz="2800" dirty="0">
                <a:solidFill>
                  <a:schemeClr val="tx1"/>
                </a:solidFill>
              </a:rPr>
              <a:t> scenario :</a:t>
            </a:r>
          </a:p>
          <a:p>
            <a:pPr lvl="0">
              <a:spcAft>
                <a:spcPts val="600"/>
              </a:spcAft>
            </a:pPr>
            <a:r>
              <a:rPr lang="en-US" sz="2400" dirty="0">
                <a:solidFill>
                  <a:schemeClr val="tx1"/>
                </a:solidFill>
              </a:rPr>
              <a:t>Assessment consisting of three steps; discovery, mapping, and evaluation of all the systems in the organization.</a:t>
            </a:r>
          </a:p>
          <a:p>
            <a:pPr lvl="0">
              <a:spcAft>
                <a:spcPts val="600"/>
              </a:spcAft>
            </a:pPr>
            <a:r>
              <a:rPr lang="en-US" sz="2400" dirty="0">
                <a:solidFill>
                  <a:schemeClr val="tx1"/>
                </a:solidFill>
              </a:rPr>
              <a:t>Migration of resources. Out of the assessment we will decide if we should rehost, refactor, rearchitect or rebuild each workload. </a:t>
            </a:r>
          </a:p>
          <a:p>
            <a:pPr lvl="0">
              <a:spcAft>
                <a:spcPts val="600"/>
              </a:spcAft>
            </a:pPr>
            <a:r>
              <a:rPr lang="en-US" sz="2400" dirty="0">
                <a:solidFill>
                  <a:schemeClr val="tx1"/>
                </a:solidFill>
              </a:rPr>
              <a:t>Optimize our workloads by improving business continuity capability, enhancing security and compliance, and optimizing cost. </a:t>
            </a:r>
          </a:p>
          <a:p>
            <a:pPr marL="0" indent="0">
              <a:buNone/>
            </a:pPr>
            <a:endParaRPr lang="en-US" sz="2400" dirty="0">
              <a:solidFill>
                <a:schemeClr val="tx1"/>
              </a:solidFill>
            </a:endParaRPr>
          </a:p>
          <a:p>
            <a:pPr marL="0" indent="0">
              <a:buNone/>
            </a:pPr>
            <a:r>
              <a:rPr lang="en-US" sz="2400" i="1" dirty="0">
                <a:solidFill>
                  <a:schemeClr val="tx1"/>
                </a:solidFill>
              </a:rPr>
              <a:t>Let’s review in more detail.</a:t>
            </a:r>
          </a:p>
          <a:p>
            <a:pPr marL="0" indent="0">
              <a:spcAft>
                <a:spcPts val="882"/>
              </a:spcAft>
              <a:buNone/>
            </a:pPr>
            <a:endParaRPr lang="en-US" sz="12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overview</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47596" y="1480573"/>
            <a:ext cx="11394638" cy="5237165"/>
          </a:xfrm>
        </p:spPr>
        <p:txBody>
          <a:bodyPr>
            <a:noAutofit/>
          </a:bodyPr>
          <a:lstStyle/>
          <a:p>
            <a:pPr>
              <a:spcAft>
                <a:spcPts val="600"/>
              </a:spcAft>
            </a:pPr>
            <a:r>
              <a:rPr lang="en-US" sz="3200" dirty="0">
                <a:solidFill>
                  <a:schemeClr val="tx1"/>
                </a:solidFill>
              </a:rPr>
              <a:t>Discovery: In the discovery phase you will collect information about your various workloads. At the end of this phase you should have an inventory of all of your servers.</a:t>
            </a:r>
          </a:p>
          <a:p>
            <a:pPr>
              <a:spcAft>
                <a:spcPts val="600"/>
              </a:spcAft>
            </a:pPr>
            <a:r>
              <a:rPr lang="en-US" sz="3200" dirty="0">
                <a:solidFill>
                  <a:schemeClr val="tx1"/>
                </a:solidFill>
              </a:rPr>
              <a:t>Mapping: Identify dependencies between servers. Groups servers logically to represent applications. </a:t>
            </a:r>
          </a:p>
          <a:p>
            <a:pPr>
              <a:spcAft>
                <a:spcPts val="600"/>
              </a:spcAft>
            </a:pPr>
            <a:r>
              <a:rPr lang="en-US" sz="3200" dirty="0">
                <a:solidFill>
                  <a:schemeClr val="tx1"/>
                </a:solidFill>
              </a:rPr>
              <a:t>Evaluate: Evaluate groups for compatibility and cost. Select a migration strategy based on application requirements and migration objectives.</a:t>
            </a:r>
          </a:p>
          <a:p>
            <a:pPr marL="0" indent="0">
              <a:spcAft>
                <a:spcPts val="882"/>
              </a:spcAft>
              <a:buNone/>
            </a:pPr>
            <a:endParaRPr lang="en-US" sz="16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Assess</a:t>
            </a:r>
            <a:br>
              <a:rPr lang="en-US" dirty="0">
                <a:solidFill>
                  <a:schemeClr val="tx1"/>
                </a:solidFill>
                <a:latin typeface="Segoe UI" panose="020B0502040204020203" pitchFamily="34" charset="0"/>
              </a:rPr>
            </a:br>
            <a:r>
              <a:rPr lang="en-US" sz="2800" dirty="0">
                <a:solidFill>
                  <a:schemeClr val="tx1"/>
                </a:solidFill>
                <a:latin typeface="Segoe UI" panose="020B0502040204020203" pitchFamily="34" charset="0"/>
              </a:rPr>
              <a:t>Assessment can be broken down into three phases</a:t>
            </a: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915460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3601" y="1480573"/>
            <a:ext cx="5568126" cy="5237165"/>
          </a:xfrm>
        </p:spPr>
        <p:txBody>
          <a:bodyPr>
            <a:noAutofit/>
          </a:bodyPr>
          <a:lstStyle/>
          <a:p>
            <a:pPr marL="0" indent="0">
              <a:spcAft>
                <a:spcPts val="600"/>
              </a:spcAft>
              <a:buNone/>
            </a:pPr>
            <a:r>
              <a:rPr lang="en-US" sz="4000" dirty="0">
                <a:solidFill>
                  <a:schemeClr val="tx1"/>
                </a:solidFill>
              </a:rPr>
              <a:t>Tools</a:t>
            </a:r>
            <a:endParaRPr lang="en-US" sz="2400" dirty="0">
              <a:solidFill>
                <a:schemeClr val="tx1"/>
              </a:solidFill>
            </a:endParaRPr>
          </a:p>
          <a:p>
            <a:pPr>
              <a:spcAft>
                <a:spcPts val="600"/>
              </a:spcAft>
            </a:pPr>
            <a:r>
              <a:rPr lang="en-US" sz="2400" dirty="0">
                <a:solidFill>
                  <a:schemeClr val="tx1"/>
                </a:solidFill>
              </a:rPr>
              <a:t>Azure Migrate</a:t>
            </a:r>
          </a:p>
          <a:p>
            <a:pPr>
              <a:spcAft>
                <a:spcPts val="600"/>
              </a:spcAft>
            </a:pPr>
            <a:r>
              <a:rPr lang="en-US" sz="2400" dirty="0">
                <a:solidFill>
                  <a:schemeClr val="tx1"/>
                </a:solidFill>
              </a:rPr>
              <a:t>Microsoft Assessment and Planning Toolkit</a:t>
            </a:r>
          </a:p>
          <a:p>
            <a:pPr>
              <a:spcAft>
                <a:spcPts val="600"/>
              </a:spcAft>
            </a:pPr>
            <a:r>
              <a:rPr lang="en-US" sz="2400" dirty="0">
                <a:solidFill>
                  <a:schemeClr val="tx1"/>
                </a:solidFill>
              </a:rPr>
              <a:t>Database Migration Guide</a:t>
            </a:r>
          </a:p>
          <a:p>
            <a:pPr>
              <a:spcAft>
                <a:spcPts val="600"/>
              </a:spcAft>
            </a:pPr>
            <a:r>
              <a:rPr lang="en-US" sz="2400" dirty="0">
                <a:solidFill>
                  <a:schemeClr val="tx1"/>
                </a:solidFill>
              </a:rPr>
              <a:t>Azure Database Migration Service</a:t>
            </a:r>
          </a:p>
          <a:p>
            <a:pPr>
              <a:spcAft>
                <a:spcPts val="600"/>
              </a:spcAft>
            </a:pPr>
            <a:r>
              <a:rPr lang="en-US" sz="2400" dirty="0">
                <a:solidFill>
                  <a:schemeClr val="tx1"/>
                </a:solidFill>
              </a:rPr>
              <a:t>Data Migration Assistant</a:t>
            </a:r>
          </a:p>
          <a:p>
            <a:pPr>
              <a:spcAft>
                <a:spcPts val="600"/>
              </a:spcAft>
            </a:pPr>
            <a:r>
              <a:rPr lang="en-US" sz="2400" dirty="0">
                <a:solidFill>
                  <a:schemeClr val="tx1"/>
                </a:solidFill>
              </a:rPr>
              <a:t>Database Experimentation Assistant</a:t>
            </a:r>
          </a:p>
          <a:p>
            <a:pPr>
              <a:spcAft>
                <a:spcPts val="600"/>
              </a:spcAft>
            </a:pPr>
            <a:endParaRPr lang="en-US" sz="2400" dirty="0">
              <a:solidFill>
                <a:schemeClr val="tx1"/>
              </a:solidFill>
            </a:endParaRPr>
          </a:p>
          <a:p>
            <a:pPr marL="0" indent="0">
              <a:spcAft>
                <a:spcPts val="882"/>
              </a:spcAft>
              <a:buNone/>
            </a:pPr>
            <a:endParaRPr lang="en-US" sz="12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Assess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Picture 6">
            <a:extLst>
              <a:ext uri="{FF2B5EF4-FFF2-40B4-BE49-F238E27FC236}">
                <a16:creationId xmlns:a16="http://schemas.microsoft.com/office/drawing/2014/main" id="{372A5FBC-45B8-4A9D-B3F5-F331EF05FA28}"/>
              </a:ext>
            </a:extLst>
          </p:cNvPr>
          <p:cNvPicPr>
            <a:picLocks noChangeAspect="1"/>
          </p:cNvPicPr>
          <p:nvPr/>
        </p:nvPicPr>
        <p:blipFill>
          <a:blip r:embed="rId3"/>
          <a:stretch>
            <a:fillRect/>
          </a:stretch>
        </p:blipFill>
        <p:spPr>
          <a:xfrm>
            <a:off x="5413741" y="383445"/>
            <a:ext cx="7486537" cy="6334293"/>
          </a:xfrm>
          <a:prstGeom prst="rect">
            <a:avLst/>
          </a:prstGeom>
        </p:spPr>
      </p:pic>
    </p:spTree>
    <p:extLst>
      <p:ext uri="{BB962C8B-B14F-4D97-AF65-F5344CB8AC3E}">
        <p14:creationId xmlns:p14="http://schemas.microsoft.com/office/powerpoint/2010/main" val="1644517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53348" y="1273328"/>
            <a:ext cx="11289007" cy="5404556"/>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t>Many customers have huge on-premises footprints of Windows and SQL Server 2008 and 2008 R2, but these large products are rapidly approaching End of Support. This whiteboard design session is designed to help customers understand the risks of running unsupported software, and presents great options for using end of support to modernize in Azure or on-premises.. </a:t>
            </a:r>
          </a:p>
          <a:p>
            <a:pPr>
              <a:lnSpc>
                <a:spcPct val="90000"/>
              </a:lnSpc>
              <a:spcAft>
                <a:spcPts val="600"/>
              </a:spcAft>
            </a:pPr>
            <a:endParaRPr lang="en-US" dirty="0">
              <a:latin typeface="+mj-lt"/>
            </a:endParaRPr>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How to get an inventory of your 2008 server environment</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How to categorize 2008 workloads, and evaluate the best option for each category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Understand the migration, upgrade and cost analysis tools available </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Innovations in recent product updates, licensing and technologies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A36F0F-BA01-4082-B734-26CBD0795A25}"/>
              </a:ext>
            </a:extLst>
          </p:cNvPr>
          <p:cNvSpPr/>
          <p:nvPr/>
        </p:nvSpPr>
        <p:spPr bwMode="auto">
          <a:xfrm>
            <a:off x="0" y="4231888"/>
            <a:ext cx="12192000" cy="26261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Content Placeholder 2"/>
          <p:cNvSpPr>
            <a:spLocks noGrp="1"/>
          </p:cNvSpPr>
          <p:nvPr>
            <p:ph type="body" sz="quarter" idx="10"/>
          </p:nvPr>
        </p:nvSpPr>
        <p:spPr>
          <a:xfrm>
            <a:off x="269240" y="1486148"/>
            <a:ext cx="11761479" cy="5237165"/>
          </a:xfrm>
        </p:spPr>
        <p:txBody>
          <a:bodyPr>
            <a:noAutofit/>
          </a:bodyPr>
          <a:lstStyle/>
          <a:p>
            <a:pPr marL="0" indent="0">
              <a:spcAft>
                <a:spcPts val="600"/>
              </a:spcAft>
              <a:buNone/>
            </a:pPr>
            <a:r>
              <a:rPr lang="en-US" sz="4000" dirty="0">
                <a:solidFill>
                  <a:schemeClr val="tx1"/>
                </a:solidFill>
              </a:rPr>
              <a:t>Migration Partners</a:t>
            </a:r>
            <a:endParaRPr lang="en-US" sz="2400" dirty="0">
              <a:solidFill>
                <a:schemeClr val="tx1"/>
              </a:solidFill>
            </a:endParaRPr>
          </a:p>
          <a:p>
            <a:pPr>
              <a:spcAft>
                <a:spcPts val="600"/>
              </a:spcAft>
            </a:pPr>
            <a:r>
              <a:rPr lang="en-US" sz="2400" dirty="0">
                <a:solidFill>
                  <a:schemeClr val="tx1"/>
                </a:solidFill>
              </a:rPr>
              <a:t>Managed Service Providers can help you drive migration initiatives and manage your resources once they're in Azure.</a:t>
            </a:r>
          </a:p>
          <a:p>
            <a:pPr>
              <a:spcAft>
                <a:spcPts val="600"/>
              </a:spcAft>
            </a:pPr>
            <a:r>
              <a:rPr lang="en-US" sz="2400" dirty="0">
                <a:solidFill>
                  <a:schemeClr val="tx1"/>
                </a:solidFill>
              </a:rPr>
              <a:t>Systems integrators can help you drive migration initiatives by providing project management and technical consulting.</a:t>
            </a:r>
          </a:p>
          <a:p>
            <a:pPr>
              <a:spcAft>
                <a:spcPts val="600"/>
              </a:spcAft>
            </a:pPr>
            <a:endParaRPr lang="en-US" sz="2400" dirty="0">
              <a:solidFill>
                <a:schemeClr val="tx1"/>
              </a:solidFill>
            </a:endParaRPr>
          </a:p>
          <a:p>
            <a:pPr marL="0" indent="0">
              <a:spcAft>
                <a:spcPts val="882"/>
              </a:spcAft>
              <a:buNone/>
            </a:pPr>
            <a:endParaRPr lang="en-US" sz="12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Assess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a:extLst>
              <a:ext uri="{FF2B5EF4-FFF2-40B4-BE49-F238E27FC236}">
                <a16:creationId xmlns:a16="http://schemas.microsoft.com/office/drawing/2014/main" id="{A7E8AE73-057C-4932-AD3F-AD2D71E8599C}"/>
              </a:ext>
            </a:extLst>
          </p:cNvPr>
          <p:cNvPicPr>
            <a:picLocks noChangeAspect="1"/>
          </p:cNvPicPr>
          <p:nvPr/>
        </p:nvPicPr>
        <p:blipFill>
          <a:blip r:embed="rId3"/>
          <a:stretch>
            <a:fillRect/>
          </a:stretch>
        </p:blipFill>
        <p:spPr>
          <a:xfrm>
            <a:off x="839885" y="4571843"/>
            <a:ext cx="10857917" cy="1896020"/>
          </a:xfrm>
          <a:prstGeom prst="rect">
            <a:avLst/>
          </a:prstGeom>
        </p:spPr>
      </p:pic>
      <p:pic>
        <p:nvPicPr>
          <p:cNvPr id="6" name="Picture 5">
            <a:extLst>
              <a:ext uri="{FF2B5EF4-FFF2-40B4-BE49-F238E27FC236}">
                <a16:creationId xmlns:a16="http://schemas.microsoft.com/office/drawing/2014/main" id="{9D522A8C-0384-4278-91F1-B7039409E0BE}"/>
              </a:ext>
            </a:extLst>
          </p:cNvPr>
          <p:cNvPicPr>
            <a:picLocks noChangeAspect="1"/>
          </p:cNvPicPr>
          <p:nvPr/>
        </p:nvPicPr>
        <p:blipFill>
          <a:blip r:embed="rId4"/>
          <a:stretch>
            <a:fillRect/>
          </a:stretch>
        </p:blipFill>
        <p:spPr>
          <a:xfrm>
            <a:off x="5761783" y="4640431"/>
            <a:ext cx="1599137" cy="397551"/>
          </a:xfrm>
          <a:prstGeom prst="rect">
            <a:avLst/>
          </a:prstGeom>
        </p:spPr>
      </p:pic>
    </p:spTree>
    <p:extLst>
      <p:ext uri="{BB962C8B-B14F-4D97-AF65-F5344CB8AC3E}">
        <p14:creationId xmlns:p14="http://schemas.microsoft.com/office/powerpoint/2010/main" val="2184441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3601" y="1480573"/>
            <a:ext cx="8818706" cy="5237165"/>
          </a:xfrm>
        </p:spPr>
        <p:txBody>
          <a:bodyPr>
            <a:noAutofit/>
          </a:bodyPr>
          <a:lstStyle/>
          <a:p>
            <a:pPr marL="0" indent="0">
              <a:spcAft>
                <a:spcPts val="600"/>
              </a:spcAft>
              <a:buNone/>
            </a:pPr>
            <a:r>
              <a:rPr lang="en-US" sz="2800" dirty="0">
                <a:solidFill>
                  <a:schemeClr val="tx1"/>
                </a:solidFill>
              </a:rPr>
              <a:t>Cost/Benefit Analysis</a:t>
            </a:r>
            <a:endParaRPr lang="en-US" sz="2400" dirty="0">
              <a:solidFill>
                <a:schemeClr val="tx1"/>
              </a:solidFill>
            </a:endParaRPr>
          </a:p>
          <a:p>
            <a:pPr>
              <a:spcAft>
                <a:spcPts val="600"/>
              </a:spcAft>
            </a:pPr>
            <a:r>
              <a:rPr lang="en-US" sz="2400" dirty="0">
                <a:solidFill>
                  <a:schemeClr val="tx1"/>
                </a:solidFill>
              </a:rPr>
              <a:t>Maintain the current version</a:t>
            </a:r>
          </a:p>
          <a:p>
            <a:pPr lvl="1">
              <a:spcAft>
                <a:spcPts val="600"/>
              </a:spcAft>
            </a:pPr>
            <a:r>
              <a:rPr lang="en-US" sz="2000" dirty="0">
                <a:solidFill>
                  <a:schemeClr val="tx1"/>
                </a:solidFill>
              </a:rPr>
              <a:t>Extended Security Updates</a:t>
            </a:r>
          </a:p>
          <a:p>
            <a:pPr lvl="1">
              <a:spcAft>
                <a:spcPts val="600"/>
              </a:spcAft>
            </a:pPr>
            <a:r>
              <a:rPr lang="en-US" sz="2000" dirty="0">
                <a:solidFill>
                  <a:schemeClr val="tx1"/>
                </a:solidFill>
              </a:rPr>
              <a:t>Tiered pricing model</a:t>
            </a:r>
          </a:p>
          <a:p>
            <a:pPr>
              <a:spcAft>
                <a:spcPts val="600"/>
              </a:spcAft>
            </a:pPr>
            <a:r>
              <a:rPr lang="en-US" sz="2400" dirty="0">
                <a:solidFill>
                  <a:schemeClr val="tx1"/>
                </a:solidFill>
              </a:rPr>
              <a:t>Rehost to Azure</a:t>
            </a:r>
            <a:endParaRPr lang="en-US" sz="1200" dirty="0">
              <a:solidFill>
                <a:schemeClr val="tx1"/>
              </a:solidFill>
            </a:endParaRPr>
          </a:p>
          <a:p>
            <a:pPr lvl="1">
              <a:spcAft>
                <a:spcPts val="600"/>
              </a:spcAft>
            </a:pPr>
            <a:r>
              <a:rPr lang="en-US" sz="2000" dirty="0">
                <a:solidFill>
                  <a:schemeClr val="tx1"/>
                </a:solidFill>
              </a:rPr>
              <a:t>Flexibility and scalability of the cloud</a:t>
            </a:r>
          </a:p>
          <a:p>
            <a:pPr lvl="1">
              <a:spcAft>
                <a:spcPts val="600"/>
              </a:spcAft>
            </a:pPr>
            <a:r>
              <a:rPr lang="en-US" sz="2000" dirty="0">
                <a:solidFill>
                  <a:schemeClr val="tx1"/>
                </a:solidFill>
              </a:rPr>
              <a:t>Take advantage of Azure Hybrid Benefits</a:t>
            </a:r>
          </a:p>
          <a:p>
            <a:pPr lvl="1">
              <a:spcAft>
                <a:spcPts val="600"/>
              </a:spcAft>
            </a:pPr>
            <a:r>
              <a:rPr lang="en-US" sz="2000" dirty="0">
                <a:solidFill>
                  <a:schemeClr val="tx1"/>
                </a:solidFill>
              </a:rPr>
              <a:t>3 additional years of Extended Security Updates at no charge</a:t>
            </a:r>
          </a:p>
          <a:p>
            <a:pPr lvl="1">
              <a:spcAft>
                <a:spcPts val="600"/>
              </a:spcAft>
            </a:pPr>
            <a:r>
              <a:rPr lang="en-US" sz="2000" dirty="0">
                <a:solidFill>
                  <a:schemeClr val="tx1"/>
                </a:solidFill>
              </a:rPr>
              <a:t>Use the Azure TCO Calculator to estimate cost savings</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Assess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75617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r>
              <a:rPr lang="en-US" sz="2800" dirty="0">
                <a:solidFill>
                  <a:schemeClr val="tx1"/>
                </a:solidFill>
                <a:latin typeface="Segoe UI" panose="020B0502040204020203" pitchFamily="34" charset="0"/>
              </a:rPr>
              <a:t>The migration phase can be broken out into four paths</a:t>
            </a:r>
          </a:p>
        </p:txBody>
      </p:sp>
      <p:sp>
        <p:nvSpPr>
          <p:cNvPr id="5" name="Rectangle 4">
            <a:extLst>
              <a:ext uri="{FF2B5EF4-FFF2-40B4-BE49-F238E27FC236}">
                <a16:creationId xmlns:a16="http://schemas.microsoft.com/office/drawing/2014/main" id="{9F6A10A9-3384-4605-AEC7-77990F04AD48}"/>
              </a:ext>
            </a:extLst>
          </p:cNvPr>
          <p:cNvSpPr/>
          <p:nvPr/>
        </p:nvSpPr>
        <p:spPr>
          <a:xfrm>
            <a:off x="4491711" y="2325246"/>
            <a:ext cx="2485744" cy="883040"/>
          </a:xfrm>
          <a:prstGeom prst="rect">
            <a:avLst/>
          </a:prstGeom>
          <a:noFill/>
          <a:ln w="254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Segoe UI Light"/>
                <a:ea typeface="+mn-ea"/>
                <a:cs typeface="+mn-cs"/>
              </a:rPr>
              <a:t>Rehost</a:t>
            </a:r>
            <a:r>
              <a:rPr kumimoji="0" lang="en-US" sz="2000" b="0" i="0" u="none" strike="noStrike" kern="1200" cap="none" spc="0" normalizeH="0" baseline="0" noProof="0" dirty="0">
                <a:ln>
                  <a:noFill/>
                </a:ln>
                <a:solidFill>
                  <a:schemeClr val="tx1"/>
                </a:solidFill>
                <a:effectLst/>
                <a:uLnTx/>
                <a:uFillTx/>
                <a:latin typeface="Segoe UI Ligh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Segoe UI Light"/>
                <a:ea typeface="+mn-ea"/>
                <a:cs typeface="+mn-cs"/>
              </a:rPr>
              <a:t>(lift &amp; shift)</a:t>
            </a:r>
          </a:p>
        </p:txBody>
      </p:sp>
      <p:sp>
        <p:nvSpPr>
          <p:cNvPr id="6" name="Rectangle 5">
            <a:extLst>
              <a:ext uri="{FF2B5EF4-FFF2-40B4-BE49-F238E27FC236}">
                <a16:creationId xmlns:a16="http://schemas.microsoft.com/office/drawing/2014/main" id="{06FD8E9D-0FD2-4525-A7E3-B081BC379ADB}"/>
              </a:ext>
            </a:extLst>
          </p:cNvPr>
          <p:cNvSpPr/>
          <p:nvPr/>
        </p:nvSpPr>
        <p:spPr>
          <a:xfrm>
            <a:off x="4491711" y="3411040"/>
            <a:ext cx="2485744" cy="883040"/>
          </a:xfrm>
          <a:prstGeom prst="rect">
            <a:avLst/>
          </a:prstGeom>
          <a:noFill/>
          <a:ln w="254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Segoe UI Light"/>
                <a:ea typeface="+mn-ea"/>
                <a:cs typeface="+mn-cs"/>
              </a:rPr>
              <a:t>Refactor</a:t>
            </a:r>
          </a:p>
        </p:txBody>
      </p:sp>
      <p:sp>
        <p:nvSpPr>
          <p:cNvPr id="7" name="Rectangle 6">
            <a:extLst>
              <a:ext uri="{FF2B5EF4-FFF2-40B4-BE49-F238E27FC236}">
                <a16:creationId xmlns:a16="http://schemas.microsoft.com/office/drawing/2014/main" id="{479C863B-1A71-4ACA-AE2D-B39987D6F582}"/>
              </a:ext>
            </a:extLst>
          </p:cNvPr>
          <p:cNvSpPr/>
          <p:nvPr/>
        </p:nvSpPr>
        <p:spPr>
          <a:xfrm>
            <a:off x="4491711" y="4496834"/>
            <a:ext cx="2485744" cy="883040"/>
          </a:xfrm>
          <a:prstGeom prst="rect">
            <a:avLst/>
          </a:prstGeom>
          <a:noFill/>
          <a:ln w="254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Segoe UI Light"/>
                <a:ea typeface="+mn-ea"/>
                <a:cs typeface="+mn-cs"/>
              </a:rPr>
              <a:t>Rearchitect</a:t>
            </a:r>
          </a:p>
        </p:txBody>
      </p:sp>
      <p:sp>
        <p:nvSpPr>
          <p:cNvPr id="8" name="Rectangle 7">
            <a:extLst>
              <a:ext uri="{FF2B5EF4-FFF2-40B4-BE49-F238E27FC236}">
                <a16:creationId xmlns:a16="http://schemas.microsoft.com/office/drawing/2014/main" id="{BE75D91C-F396-4349-9EDB-B4B78673B4C9}"/>
              </a:ext>
            </a:extLst>
          </p:cNvPr>
          <p:cNvSpPr/>
          <p:nvPr/>
        </p:nvSpPr>
        <p:spPr>
          <a:xfrm>
            <a:off x="4491711" y="5582628"/>
            <a:ext cx="2485744" cy="883040"/>
          </a:xfrm>
          <a:prstGeom prst="rect">
            <a:avLst/>
          </a:prstGeom>
          <a:noFill/>
          <a:ln w="254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Segoe UI Light"/>
                <a:ea typeface="+mn-ea"/>
                <a:cs typeface="+mn-cs"/>
              </a:rPr>
              <a:t>Rebuild</a:t>
            </a:r>
          </a:p>
        </p:txBody>
      </p:sp>
      <p:sp>
        <p:nvSpPr>
          <p:cNvPr id="34" name="TextBox 23">
            <a:extLst>
              <a:ext uri="{FF2B5EF4-FFF2-40B4-BE49-F238E27FC236}">
                <a16:creationId xmlns:a16="http://schemas.microsoft.com/office/drawing/2014/main" id="{685D5CD0-91BB-4653-9D24-A1BDF2C35227}"/>
              </a:ext>
            </a:extLst>
          </p:cNvPr>
          <p:cNvSpPr txBox="1"/>
          <p:nvPr/>
        </p:nvSpPr>
        <p:spPr>
          <a:xfrm>
            <a:off x="5268361" y="1502684"/>
            <a:ext cx="1792850" cy="622056"/>
          </a:xfrm>
          <a:prstGeom prst="rect">
            <a:avLst/>
          </a:prstGeom>
          <a:noFill/>
        </p:spPr>
        <p:txBody>
          <a:bodyPr wrap="square" lIns="91440" tIns="143428" rIns="179285"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chemeClr val="tx1">
                    <a:lumMod val="95000"/>
                  </a:schemeClr>
                </a:solidFill>
                <a:effectLst/>
                <a:uLnTx/>
                <a:uFillTx/>
                <a:latin typeface="Segoe UI Light"/>
                <a:ea typeface="+mn-ea"/>
                <a:cs typeface="+mn-cs"/>
              </a:rPr>
              <a:t>Migrate</a:t>
            </a:r>
          </a:p>
        </p:txBody>
      </p:sp>
      <p:sp>
        <p:nvSpPr>
          <p:cNvPr id="35" name="Send" title="Icon of a paper airplane">
            <a:extLst>
              <a:ext uri="{FF2B5EF4-FFF2-40B4-BE49-F238E27FC236}">
                <a16:creationId xmlns:a16="http://schemas.microsoft.com/office/drawing/2014/main" id="{C818C10E-875E-4E29-B066-EE970A47275D}"/>
              </a:ext>
            </a:extLst>
          </p:cNvPr>
          <p:cNvSpPr>
            <a:spLocks noChangeAspect="1" noEditPoints="1"/>
          </p:cNvSpPr>
          <p:nvPr/>
        </p:nvSpPr>
        <p:spPr bwMode="auto">
          <a:xfrm>
            <a:off x="4865763" y="1648905"/>
            <a:ext cx="356171" cy="238302"/>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cxnSp>
        <p:nvCxnSpPr>
          <p:cNvPr id="10" name="Straight Connector 9">
            <a:extLst>
              <a:ext uri="{FF2B5EF4-FFF2-40B4-BE49-F238E27FC236}">
                <a16:creationId xmlns:a16="http://schemas.microsoft.com/office/drawing/2014/main" id="{326236D7-B0F0-445E-A714-54CD421D54C9}"/>
              </a:ext>
            </a:extLst>
          </p:cNvPr>
          <p:cNvCxnSpPr>
            <a:cxnSpLocks/>
          </p:cNvCxnSpPr>
          <p:nvPr/>
        </p:nvCxnSpPr>
        <p:spPr>
          <a:xfrm>
            <a:off x="2819782" y="2764900"/>
            <a:ext cx="0" cy="3259248"/>
          </a:xfrm>
          <a:prstGeom prst="line">
            <a:avLst/>
          </a:prstGeom>
          <a:ln w="25400">
            <a:solidFill>
              <a:schemeClr val="tx1"/>
            </a:solidFill>
            <a:headEnd type="none"/>
            <a:tailEnd type="none" w="lg" len="sm"/>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3725310-6CE5-44D8-81E5-102407B5DEE8}"/>
              </a:ext>
            </a:extLst>
          </p:cNvPr>
          <p:cNvCxnSpPr>
            <a:cxnSpLocks/>
          </p:cNvCxnSpPr>
          <p:nvPr/>
        </p:nvCxnSpPr>
        <p:spPr>
          <a:xfrm>
            <a:off x="2819782" y="2764900"/>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1BE9596-088B-4339-A7B4-1D9340006803}"/>
              </a:ext>
            </a:extLst>
          </p:cNvPr>
          <p:cNvCxnSpPr>
            <a:cxnSpLocks/>
          </p:cNvCxnSpPr>
          <p:nvPr/>
        </p:nvCxnSpPr>
        <p:spPr>
          <a:xfrm>
            <a:off x="8653119" y="2766766"/>
            <a:ext cx="0" cy="3257382"/>
          </a:xfrm>
          <a:prstGeom prst="line">
            <a:avLst/>
          </a:prstGeom>
          <a:ln w="25400">
            <a:solidFill>
              <a:schemeClr val="tx1"/>
            </a:solidFill>
            <a:headEnd type="none"/>
            <a:tailEnd type="none" w="lg" len="sm"/>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DAF6F36-CBFE-40AF-ACFE-8EB26444672B}"/>
              </a:ext>
            </a:extLst>
          </p:cNvPr>
          <p:cNvCxnSpPr>
            <a:cxnSpLocks/>
          </p:cNvCxnSpPr>
          <p:nvPr/>
        </p:nvCxnSpPr>
        <p:spPr>
          <a:xfrm>
            <a:off x="2819782" y="3852560"/>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039BA-1935-4228-80AC-14CD8C2B913D}"/>
              </a:ext>
            </a:extLst>
          </p:cNvPr>
          <p:cNvCxnSpPr>
            <a:cxnSpLocks/>
          </p:cNvCxnSpPr>
          <p:nvPr/>
        </p:nvCxnSpPr>
        <p:spPr>
          <a:xfrm>
            <a:off x="2819782" y="4938354"/>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6E61953-092C-40D9-B384-156C50EF6B06}"/>
              </a:ext>
            </a:extLst>
          </p:cNvPr>
          <p:cNvCxnSpPr>
            <a:cxnSpLocks/>
          </p:cNvCxnSpPr>
          <p:nvPr/>
        </p:nvCxnSpPr>
        <p:spPr>
          <a:xfrm>
            <a:off x="2819782" y="6024148"/>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2FF1034-3ABB-4A30-8C3C-EE217675A646}"/>
              </a:ext>
            </a:extLst>
          </p:cNvPr>
          <p:cNvCxnSpPr>
            <a:cxnSpLocks/>
          </p:cNvCxnSpPr>
          <p:nvPr/>
        </p:nvCxnSpPr>
        <p:spPr>
          <a:xfrm>
            <a:off x="6989684" y="2766766"/>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B8F5C1D-FF37-45B4-B636-E7817E2C616A}"/>
              </a:ext>
            </a:extLst>
          </p:cNvPr>
          <p:cNvCxnSpPr>
            <a:cxnSpLocks/>
          </p:cNvCxnSpPr>
          <p:nvPr/>
        </p:nvCxnSpPr>
        <p:spPr>
          <a:xfrm>
            <a:off x="6989684" y="3852560"/>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8B41272-0C63-4482-B4BB-D512C0977DE8}"/>
              </a:ext>
            </a:extLst>
          </p:cNvPr>
          <p:cNvCxnSpPr>
            <a:cxnSpLocks/>
          </p:cNvCxnSpPr>
          <p:nvPr/>
        </p:nvCxnSpPr>
        <p:spPr>
          <a:xfrm>
            <a:off x="6989684" y="4938354"/>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FA42CDC-1918-4074-80CA-49DBE333A9EA}"/>
              </a:ext>
            </a:extLst>
          </p:cNvPr>
          <p:cNvCxnSpPr>
            <a:cxnSpLocks/>
          </p:cNvCxnSpPr>
          <p:nvPr/>
        </p:nvCxnSpPr>
        <p:spPr>
          <a:xfrm>
            <a:off x="6989684" y="6024148"/>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sp>
        <p:nvSpPr>
          <p:cNvPr id="32" name="TextBox 20">
            <a:extLst>
              <a:ext uri="{FF2B5EF4-FFF2-40B4-BE49-F238E27FC236}">
                <a16:creationId xmlns:a16="http://schemas.microsoft.com/office/drawing/2014/main" id="{A7C53D5E-A66D-4747-9B6C-82FD4530783E}"/>
              </a:ext>
            </a:extLst>
          </p:cNvPr>
          <p:cNvSpPr txBox="1"/>
          <p:nvPr/>
        </p:nvSpPr>
        <p:spPr>
          <a:xfrm>
            <a:off x="1018643" y="4084429"/>
            <a:ext cx="1792850" cy="622056"/>
          </a:xfrm>
          <a:prstGeom prst="rect">
            <a:avLst/>
          </a:prstGeom>
          <a:noFill/>
        </p:spPr>
        <p:txBody>
          <a:bodyPr wrap="square" lIns="91440" tIns="143428" rIns="179285"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chemeClr val="tx1">
                    <a:lumMod val="95000"/>
                  </a:schemeClr>
                </a:solidFill>
                <a:effectLst/>
                <a:uLnTx/>
                <a:uFillTx/>
                <a:latin typeface="Segoe UI Light"/>
                <a:ea typeface="+mn-ea"/>
                <a:cs typeface="+mn-cs"/>
              </a:rPr>
              <a:t>Assess</a:t>
            </a:r>
          </a:p>
        </p:txBody>
      </p:sp>
      <p:sp>
        <p:nvSpPr>
          <p:cNvPr id="33" name="PageRight_E761">
            <a:extLst>
              <a:ext uri="{FF2B5EF4-FFF2-40B4-BE49-F238E27FC236}">
                <a16:creationId xmlns:a16="http://schemas.microsoft.com/office/drawing/2014/main" id="{C42C697E-36D8-4AF7-AC64-8EE328A982FE}"/>
              </a:ext>
            </a:extLst>
          </p:cNvPr>
          <p:cNvSpPr>
            <a:spLocks noChangeAspect="1" noEditPoints="1"/>
          </p:cNvSpPr>
          <p:nvPr/>
        </p:nvSpPr>
        <p:spPr bwMode="auto">
          <a:xfrm>
            <a:off x="2353694" y="421257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21" name="tool">
            <a:extLst>
              <a:ext uri="{FF2B5EF4-FFF2-40B4-BE49-F238E27FC236}">
                <a16:creationId xmlns:a16="http://schemas.microsoft.com/office/drawing/2014/main" id="{0849C8E2-4273-4FD6-9C5E-584F551F9105}"/>
              </a:ext>
            </a:extLst>
          </p:cNvPr>
          <p:cNvSpPr>
            <a:spLocks noChangeAspect="1" noEditPoints="1"/>
          </p:cNvSpPr>
          <p:nvPr/>
        </p:nvSpPr>
        <p:spPr bwMode="auto">
          <a:xfrm>
            <a:off x="4732686" y="5836696"/>
            <a:ext cx="266154" cy="374904"/>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2" name="Freeform 96">
            <a:extLst>
              <a:ext uri="{FF2B5EF4-FFF2-40B4-BE49-F238E27FC236}">
                <a16:creationId xmlns:a16="http://schemas.microsoft.com/office/drawing/2014/main" id="{41F7DE9C-3612-475D-A2A9-EC72BD73B87F}"/>
              </a:ext>
            </a:extLst>
          </p:cNvPr>
          <p:cNvSpPr>
            <a:spLocks noChangeAspect="1" noEditPoints="1"/>
          </p:cNvSpPr>
          <p:nvPr/>
        </p:nvSpPr>
        <p:spPr bwMode="auto">
          <a:xfrm>
            <a:off x="4662179" y="4750902"/>
            <a:ext cx="407168" cy="374904"/>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3" name="network_3">
            <a:extLst>
              <a:ext uri="{FF2B5EF4-FFF2-40B4-BE49-F238E27FC236}">
                <a16:creationId xmlns:a16="http://schemas.microsoft.com/office/drawing/2014/main" id="{9637B5EF-0B2C-4CE9-ABC6-0595A98458D5}"/>
              </a:ext>
            </a:extLst>
          </p:cNvPr>
          <p:cNvSpPr>
            <a:spLocks noChangeAspect="1" noEditPoints="1"/>
          </p:cNvSpPr>
          <p:nvPr/>
        </p:nvSpPr>
        <p:spPr bwMode="auto">
          <a:xfrm>
            <a:off x="4685127" y="2579314"/>
            <a:ext cx="361273" cy="37490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4" name="PageEdit_EFB8">
            <a:extLst>
              <a:ext uri="{FF2B5EF4-FFF2-40B4-BE49-F238E27FC236}">
                <a16:creationId xmlns:a16="http://schemas.microsoft.com/office/drawing/2014/main" id="{4B12881E-8837-4513-A905-3372ADFDD47B}"/>
              </a:ext>
            </a:extLst>
          </p:cNvPr>
          <p:cNvSpPr>
            <a:spLocks noChangeAspect="1" noEditPoints="1"/>
          </p:cNvSpPr>
          <p:nvPr/>
        </p:nvSpPr>
        <p:spPr bwMode="auto">
          <a:xfrm>
            <a:off x="4689953" y="3665108"/>
            <a:ext cx="351620" cy="37490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 name="TextBox 29">
            <a:extLst>
              <a:ext uri="{FF2B5EF4-FFF2-40B4-BE49-F238E27FC236}">
                <a16:creationId xmlns:a16="http://schemas.microsoft.com/office/drawing/2014/main" id="{730F0983-E466-4977-99F3-EFE1B11964ED}"/>
              </a:ext>
            </a:extLst>
          </p:cNvPr>
          <p:cNvSpPr txBox="1"/>
          <p:nvPr/>
        </p:nvSpPr>
        <p:spPr>
          <a:xfrm>
            <a:off x="9955132" y="4084429"/>
            <a:ext cx="1792850" cy="622056"/>
          </a:xfrm>
          <a:prstGeom prst="rect">
            <a:avLst/>
          </a:prstGeom>
          <a:noFill/>
        </p:spPr>
        <p:txBody>
          <a:bodyPr wrap="square" lIns="91440" tIns="143428" rIns="179285"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chemeClr val="tx1">
                    <a:lumMod val="95000"/>
                  </a:schemeClr>
                </a:solidFill>
                <a:effectLst/>
                <a:uLnTx/>
                <a:uFillTx/>
                <a:latin typeface="Segoe UI Light"/>
                <a:ea typeface="+mn-ea"/>
                <a:cs typeface="+mn-cs"/>
              </a:rPr>
              <a:t>Optimize</a:t>
            </a:r>
          </a:p>
        </p:txBody>
      </p:sp>
      <p:sp>
        <p:nvSpPr>
          <p:cNvPr id="30" name="PageRight_E761">
            <a:extLst>
              <a:ext uri="{FF2B5EF4-FFF2-40B4-BE49-F238E27FC236}">
                <a16:creationId xmlns:a16="http://schemas.microsoft.com/office/drawing/2014/main" id="{C8E3562D-EFF7-41D9-96EC-BB389E0C1133}"/>
              </a:ext>
            </a:extLst>
          </p:cNvPr>
          <p:cNvSpPr>
            <a:spLocks noChangeAspect="1" noEditPoints="1"/>
          </p:cNvSpPr>
          <p:nvPr/>
        </p:nvSpPr>
        <p:spPr bwMode="auto">
          <a:xfrm>
            <a:off x="8766874" y="421257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31" name="speedometer_2" title="Icon of a spedometer showing fast speed">
            <a:extLst>
              <a:ext uri="{FF2B5EF4-FFF2-40B4-BE49-F238E27FC236}">
                <a16:creationId xmlns:a16="http://schemas.microsoft.com/office/drawing/2014/main" id="{FB875310-B4F3-4616-8278-AC633D4B95E3}"/>
              </a:ext>
            </a:extLst>
          </p:cNvPr>
          <p:cNvSpPr>
            <a:spLocks noChangeAspect="1" noEditPoints="1"/>
          </p:cNvSpPr>
          <p:nvPr/>
        </p:nvSpPr>
        <p:spPr bwMode="auto">
          <a:xfrm>
            <a:off x="9538202" y="4208763"/>
            <a:ext cx="373388" cy="37338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grpSp>
        <p:nvGrpSpPr>
          <p:cNvPr id="26" name="Group 25">
            <a:extLst>
              <a:ext uri="{FF2B5EF4-FFF2-40B4-BE49-F238E27FC236}">
                <a16:creationId xmlns:a16="http://schemas.microsoft.com/office/drawing/2014/main" id="{19FFE7EB-1EC3-44E0-B8F7-C6B7A2005296}"/>
              </a:ext>
            </a:extLst>
          </p:cNvPr>
          <p:cNvGrpSpPr/>
          <p:nvPr/>
        </p:nvGrpSpPr>
        <p:grpSpPr>
          <a:xfrm>
            <a:off x="687858" y="4261886"/>
            <a:ext cx="277735" cy="267142"/>
            <a:chOff x="749832" y="4317776"/>
            <a:chExt cx="277735" cy="267142"/>
          </a:xfrm>
        </p:grpSpPr>
        <p:sp>
          <p:nvSpPr>
            <p:cNvPr id="27" name="magnify" title="Icon of a magnifying glass">
              <a:extLst>
                <a:ext uri="{FF2B5EF4-FFF2-40B4-BE49-F238E27FC236}">
                  <a16:creationId xmlns:a16="http://schemas.microsoft.com/office/drawing/2014/main" id="{E13F22F6-A6A0-49C2-B0EC-DB893C3DEA3F}"/>
                </a:ext>
              </a:extLst>
            </p:cNvPr>
            <p:cNvSpPr>
              <a:spLocks noChangeAspect="1" noEditPoints="1"/>
            </p:cNvSpPr>
            <p:nvPr/>
          </p:nvSpPr>
          <p:spPr bwMode="auto">
            <a:xfrm flipH="1">
              <a:off x="749832" y="4317776"/>
              <a:ext cx="277735" cy="26714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28" name="Rectangle 27">
              <a:extLst>
                <a:ext uri="{FF2B5EF4-FFF2-40B4-BE49-F238E27FC236}">
                  <a16:creationId xmlns:a16="http://schemas.microsoft.com/office/drawing/2014/main" id="{4535191A-D876-4509-BC19-72929BA72400}"/>
                </a:ext>
              </a:extLst>
            </p:cNvPr>
            <p:cNvSpPr/>
            <p:nvPr/>
          </p:nvSpPr>
          <p:spPr bwMode="auto">
            <a:xfrm>
              <a:off x="904218" y="4366496"/>
              <a:ext cx="69147" cy="839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33378214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2116183"/>
            <a:ext cx="4799149" cy="4510911"/>
          </a:xfrm>
        </p:spPr>
        <p:txBody>
          <a:bodyPr>
            <a:noAutofit/>
          </a:bodyPr>
          <a:lstStyle/>
          <a:p>
            <a:pPr>
              <a:spcAft>
                <a:spcPts val="600"/>
              </a:spcAft>
            </a:pPr>
            <a:r>
              <a:rPr lang="en-US" sz="2400" dirty="0">
                <a:solidFill>
                  <a:schemeClr val="tx1"/>
                </a:solidFill>
              </a:rPr>
              <a:t>No code changes</a:t>
            </a:r>
          </a:p>
          <a:p>
            <a:pPr>
              <a:spcAft>
                <a:spcPts val="600"/>
              </a:spcAft>
            </a:pPr>
            <a:r>
              <a:rPr lang="en-US" sz="2400" dirty="0">
                <a:solidFill>
                  <a:schemeClr val="tx1"/>
                </a:solidFill>
              </a:rPr>
              <a:t>Applications migrated as-is</a:t>
            </a:r>
          </a:p>
          <a:p>
            <a:pPr>
              <a:spcAft>
                <a:spcPts val="600"/>
              </a:spcAft>
            </a:pPr>
            <a:r>
              <a:rPr lang="en-US" sz="2400" dirty="0">
                <a:solidFill>
                  <a:schemeClr val="tx1"/>
                </a:solidFill>
              </a:rPr>
              <a:t>Fast migration</a:t>
            </a:r>
          </a:p>
          <a:p>
            <a:pPr>
              <a:spcAft>
                <a:spcPts val="600"/>
              </a:spcAft>
            </a:pPr>
            <a:r>
              <a:rPr lang="en-US" sz="2400" dirty="0">
                <a:solidFill>
                  <a:schemeClr val="tx1"/>
                </a:solidFill>
              </a:rPr>
              <a:t>Low risk</a:t>
            </a:r>
          </a:p>
          <a:p>
            <a:pPr>
              <a:spcAft>
                <a:spcPts val="600"/>
              </a:spcAft>
            </a:pPr>
            <a:r>
              <a:rPr lang="en-US" sz="2400" dirty="0">
                <a:solidFill>
                  <a:schemeClr val="tx1"/>
                </a:solidFill>
              </a:rPr>
              <a:t>Use when:</a:t>
            </a:r>
          </a:p>
          <a:p>
            <a:pPr lvl="1">
              <a:spcAft>
                <a:spcPts val="600"/>
              </a:spcAft>
            </a:pPr>
            <a:r>
              <a:rPr lang="en-US" sz="1900" dirty="0">
                <a:solidFill>
                  <a:schemeClr val="tx1"/>
                </a:solidFill>
              </a:rPr>
              <a:t>Need to migrate quickly</a:t>
            </a:r>
          </a:p>
          <a:p>
            <a:pPr lvl="1">
              <a:spcAft>
                <a:spcPts val="600"/>
              </a:spcAft>
            </a:pPr>
            <a:r>
              <a:rPr lang="en-US" sz="1900" dirty="0">
                <a:solidFill>
                  <a:schemeClr val="tx1"/>
                </a:solidFill>
              </a:rPr>
              <a:t>Apps already architected for IaaS</a:t>
            </a:r>
          </a:p>
          <a:p>
            <a:pPr lvl="1">
              <a:spcAft>
                <a:spcPts val="600"/>
              </a:spcAft>
            </a:pPr>
            <a:r>
              <a:rPr lang="en-US" sz="1900" dirty="0">
                <a:solidFill>
                  <a:schemeClr val="tx1"/>
                </a:solidFill>
              </a:rPr>
              <a:t>Changes not needed in application</a:t>
            </a:r>
          </a:p>
          <a:p>
            <a:pPr lvl="1">
              <a:spcAft>
                <a:spcPts val="600"/>
              </a:spcAft>
            </a:pPr>
            <a:r>
              <a:rPr lang="en-US" sz="1900" dirty="0">
                <a:solidFill>
                  <a:schemeClr val="tx1"/>
                </a:solidFill>
              </a:rPr>
              <a:t>Requirements of application can only be met with IaaS</a:t>
            </a:r>
          </a:p>
          <a:p>
            <a:pPr lvl="1">
              <a:spcAft>
                <a:spcPts val="600"/>
              </a:spcAft>
            </a:pPr>
            <a:r>
              <a:rPr lang="en-US" sz="1900" dirty="0">
                <a:solidFill>
                  <a:schemeClr val="tx1"/>
                </a:solidFill>
              </a:rPr>
              <a:t>Cannot change application code</a:t>
            </a:r>
          </a:p>
          <a:p>
            <a:pPr lvl="1">
              <a:spcAft>
                <a:spcPts val="600"/>
              </a:spcAft>
            </a:pPr>
            <a:endParaRPr lang="en-US" sz="20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Rectangle 4">
            <a:extLst>
              <a:ext uri="{FF2B5EF4-FFF2-40B4-BE49-F238E27FC236}">
                <a16:creationId xmlns:a16="http://schemas.microsoft.com/office/drawing/2014/main" id="{D0924FBB-FCD4-42E3-BC61-226C0405AD34}"/>
              </a:ext>
            </a:extLst>
          </p:cNvPr>
          <p:cNvSpPr/>
          <p:nvPr/>
        </p:nvSpPr>
        <p:spPr>
          <a:xfrm>
            <a:off x="957941" y="1131278"/>
            <a:ext cx="2778035" cy="843909"/>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Rehost</a:t>
            </a:r>
            <a:r>
              <a:rPr kumimoji="0" lang="en-US" sz="2800" b="0" i="0" u="none" strike="noStrike" kern="1200" cap="none" spc="0" normalizeH="0" baseline="0" noProof="0" dirty="0">
                <a:ln>
                  <a:noFill/>
                </a:ln>
                <a:solidFill>
                  <a:schemeClr val="tx1"/>
                </a:solidFill>
                <a:effectLst/>
                <a:uLnTx/>
                <a:uFillTx/>
                <a:latin typeface="Segoe UI Ligh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Segoe UI Light"/>
                <a:ea typeface="+mn-ea"/>
                <a:cs typeface="+mn-cs"/>
              </a:rPr>
              <a:t>(lift &amp; shift)</a:t>
            </a:r>
          </a:p>
        </p:txBody>
      </p:sp>
      <p:sp>
        <p:nvSpPr>
          <p:cNvPr id="6" name="network_3">
            <a:extLst>
              <a:ext uri="{FF2B5EF4-FFF2-40B4-BE49-F238E27FC236}">
                <a16:creationId xmlns:a16="http://schemas.microsoft.com/office/drawing/2014/main" id="{9CF519D8-EB57-4AEF-A09B-F3FA6FC280F8}"/>
              </a:ext>
            </a:extLst>
          </p:cNvPr>
          <p:cNvSpPr>
            <a:spLocks noChangeAspect="1" noEditPoints="1"/>
          </p:cNvSpPr>
          <p:nvPr/>
        </p:nvSpPr>
        <p:spPr bwMode="auto">
          <a:xfrm>
            <a:off x="709748" y="1189176"/>
            <a:ext cx="701641" cy="72811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20" name="Picture 19" descr="Image result for cloud texture">
            <a:extLst>
              <a:ext uri="{FF2B5EF4-FFF2-40B4-BE49-F238E27FC236}">
                <a16:creationId xmlns:a16="http://schemas.microsoft.com/office/drawing/2014/main" id="{3864E957-A2FC-483A-95A9-645A4DE6A59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912"/>
          <a:stretch/>
        </p:blipFill>
        <p:spPr bwMode="auto">
          <a:xfrm>
            <a:off x="9470010" y="1423107"/>
            <a:ext cx="1670502" cy="2283257"/>
          </a:xfrm>
          <a:prstGeom prst="rect">
            <a:avLst/>
          </a:prstGeom>
          <a:extLst>
            <a:ext uri="{909E8E84-426E-40DD-AFC4-6F175D3DCCD1}">
              <a14:hiddenFill xmlns:a14="http://schemas.microsoft.com/office/drawing/2010/main">
                <a:solidFill>
                  <a:srgbClr val="FFFFFF"/>
                </a:solidFill>
              </a14:hiddenFill>
            </a:ext>
          </a:extLst>
        </p:spPr>
      </p:pic>
      <p:pic>
        <p:nvPicPr>
          <p:cNvPr id="21" name="Picture 20" descr="Image result for cloud texture">
            <a:extLst>
              <a:ext uri="{FF2B5EF4-FFF2-40B4-BE49-F238E27FC236}">
                <a16:creationId xmlns:a16="http://schemas.microsoft.com/office/drawing/2014/main" id="{C0FF197C-E19E-42B4-BEDF-F01C8E96870E}"/>
              </a:ext>
            </a:extLst>
          </p:cNvPr>
          <p:cNvPicPr>
            <a:picLocks noChangeArrowheads="1"/>
          </p:cNvPicPr>
          <p:nvPr/>
        </p:nvPicPr>
        <p:blipFill rotWithShape="1">
          <a:blip r:embed="rId4" cstate="print">
            <a:extLst>
              <a:ext uri="{28A0092B-C50C-407E-A947-70E740481C1C}">
                <a14:useLocalDpi xmlns:a14="http://schemas.microsoft.com/office/drawing/2010/main" val="0"/>
              </a:ext>
            </a:extLst>
          </a:blip>
          <a:srcRect l="15395" r="37863"/>
          <a:stretch/>
        </p:blipFill>
        <p:spPr bwMode="auto">
          <a:xfrm>
            <a:off x="9470010" y="3784787"/>
            <a:ext cx="1670502" cy="2377440"/>
          </a:xfrm>
          <a:prstGeom prst="rect">
            <a:avLst/>
          </a:prstGeom>
          <a:extLst>
            <a:ext uri="{909E8E84-426E-40DD-AFC4-6F175D3DCCD1}">
              <a14:hiddenFill xmlns:a14="http://schemas.microsoft.com/office/drawing/2010/main">
                <a:solidFill>
                  <a:srgbClr val="FFFFFF"/>
                </a:solidFill>
              </a14:hiddenFill>
            </a:ext>
          </a:extLst>
        </p:spPr>
      </p:pic>
      <p:sp>
        <p:nvSpPr>
          <p:cNvPr id="22" name="TextBox 49">
            <a:extLst>
              <a:ext uri="{FF2B5EF4-FFF2-40B4-BE49-F238E27FC236}">
                <a16:creationId xmlns:a16="http://schemas.microsoft.com/office/drawing/2014/main" id="{3E56126B-1637-409B-91BE-15E85E12D1CB}"/>
              </a:ext>
            </a:extLst>
          </p:cNvPr>
          <p:cNvSpPr txBox="1"/>
          <p:nvPr/>
        </p:nvSpPr>
        <p:spPr>
          <a:xfrm>
            <a:off x="9834235" y="948321"/>
            <a:ext cx="1005532" cy="572464"/>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Segoe UI Semilight"/>
                <a:ea typeface="+mn-ea"/>
                <a:cs typeface="+mn-cs"/>
              </a:rPr>
              <a:t>Azure</a:t>
            </a:r>
          </a:p>
        </p:txBody>
      </p:sp>
      <p:sp>
        <p:nvSpPr>
          <p:cNvPr id="23" name="TextBox 50">
            <a:extLst>
              <a:ext uri="{FF2B5EF4-FFF2-40B4-BE49-F238E27FC236}">
                <a16:creationId xmlns:a16="http://schemas.microsoft.com/office/drawing/2014/main" id="{AE7BF1DF-0B67-48A7-BC18-2F32474536E3}"/>
              </a:ext>
            </a:extLst>
          </p:cNvPr>
          <p:cNvSpPr txBox="1"/>
          <p:nvPr/>
        </p:nvSpPr>
        <p:spPr>
          <a:xfrm>
            <a:off x="6483140" y="948321"/>
            <a:ext cx="1782989" cy="572464"/>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Segoe UI Semilight"/>
                <a:ea typeface="+mn-ea"/>
                <a:cs typeface="+mn-cs"/>
              </a:rPr>
              <a:t>On-premises</a:t>
            </a:r>
          </a:p>
        </p:txBody>
      </p:sp>
      <p:sp>
        <p:nvSpPr>
          <p:cNvPr id="24" name="Rectangle 23">
            <a:extLst>
              <a:ext uri="{FF2B5EF4-FFF2-40B4-BE49-F238E27FC236}">
                <a16:creationId xmlns:a16="http://schemas.microsoft.com/office/drawing/2014/main" id="{D09DBEFF-2437-44A1-B4EF-BCE760B0CF66}"/>
              </a:ext>
            </a:extLst>
          </p:cNvPr>
          <p:cNvSpPr/>
          <p:nvPr/>
        </p:nvSpPr>
        <p:spPr bwMode="auto">
          <a:xfrm>
            <a:off x="6514002" y="1423107"/>
            <a:ext cx="1670501" cy="2283257"/>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8A48CD11-6F1E-4E6F-BA4E-1832E54623E1}"/>
              </a:ext>
            </a:extLst>
          </p:cNvPr>
          <p:cNvSpPr/>
          <p:nvPr/>
        </p:nvSpPr>
        <p:spPr bwMode="auto">
          <a:xfrm>
            <a:off x="9470010" y="1423106"/>
            <a:ext cx="1670502" cy="2283258"/>
          </a:xfrm>
          <a:prstGeom prst="rect">
            <a:avLst/>
          </a:prstGeom>
          <a:solidFill>
            <a:srgbClr val="E6E6E6">
              <a:alpha val="78000"/>
            </a:srgbClr>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Rectangle 25">
            <a:extLst>
              <a:ext uri="{FF2B5EF4-FFF2-40B4-BE49-F238E27FC236}">
                <a16:creationId xmlns:a16="http://schemas.microsoft.com/office/drawing/2014/main" id="{20ACA3E3-C2D5-4866-BA57-7FEC0B7BAFEE}"/>
              </a:ext>
            </a:extLst>
          </p:cNvPr>
          <p:cNvSpPr/>
          <p:nvPr/>
        </p:nvSpPr>
        <p:spPr bwMode="auto">
          <a:xfrm>
            <a:off x="6514002" y="3785013"/>
            <a:ext cx="1670501" cy="2377214"/>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Rectangle 26">
            <a:extLst>
              <a:ext uri="{FF2B5EF4-FFF2-40B4-BE49-F238E27FC236}">
                <a16:creationId xmlns:a16="http://schemas.microsoft.com/office/drawing/2014/main" id="{2C222F33-0407-47CE-8D0F-369B99FB6168}"/>
              </a:ext>
            </a:extLst>
          </p:cNvPr>
          <p:cNvSpPr>
            <a:spLocks/>
          </p:cNvSpPr>
          <p:nvPr/>
        </p:nvSpPr>
        <p:spPr bwMode="auto">
          <a:xfrm>
            <a:off x="9470011" y="3784787"/>
            <a:ext cx="1670501" cy="2377440"/>
          </a:xfrm>
          <a:prstGeom prst="rect">
            <a:avLst/>
          </a:prstGeom>
          <a:solidFill>
            <a:srgbClr val="E6E6E6">
              <a:alpha val="78000"/>
            </a:srgbClr>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8" name="Picture 27">
            <a:extLst>
              <a:ext uri="{FF2B5EF4-FFF2-40B4-BE49-F238E27FC236}">
                <a16:creationId xmlns:a16="http://schemas.microsoft.com/office/drawing/2014/main" id="{3941C03F-A7C4-48A3-82D9-673E75924C0D}"/>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6991948" y="2067678"/>
            <a:ext cx="328270" cy="303008"/>
          </a:xfrm>
          <a:prstGeom prst="rect">
            <a:avLst/>
          </a:prstGeom>
        </p:spPr>
      </p:pic>
      <p:pic>
        <p:nvPicPr>
          <p:cNvPr id="29" name="Graphic 61">
            <a:extLst>
              <a:ext uri="{FF2B5EF4-FFF2-40B4-BE49-F238E27FC236}">
                <a16:creationId xmlns:a16="http://schemas.microsoft.com/office/drawing/2014/main" id="{DD41D7A1-766A-4780-8CCA-DAECEBE871B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8935" y="1686566"/>
            <a:ext cx="482989" cy="445224"/>
          </a:xfrm>
          <a:prstGeom prst="rect">
            <a:avLst/>
          </a:prstGeom>
        </p:spPr>
      </p:pic>
      <p:pic>
        <p:nvPicPr>
          <p:cNvPr id="30" name="Graphic 27">
            <a:extLst>
              <a:ext uri="{FF2B5EF4-FFF2-40B4-BE49-F238E27FC236}">
                <a16:creationId xmlns:a16="http://schemas.microsoft.com/office/drawing/2014/main" id="{DD34140B-6BA9-4AD2-BEDC-65873ECFCE6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58071" y="2800482"/>
            <a:ext cx="364126" cy="486151"/>
          </a:xfrm>
          <a:prstGeom prst="rect">
            <a:avLst/>
          </a:prstGeom>
        </p:spPr>
      </p:pic>
      <p:sp>
        <p:nvSpPr>
          <p:cNvPr id="31" name="TextBox 32">
            <a:extLst>
              <a:ext uri="{FF2B5EF4-FFF2-40B4-BE49-F238E27FC236}">
                <a16:creationId xmlns:a16="http://schemas.microsoft.com/office/drawing/2014/main" id="{69659E58-03AF-4508-9AE6-A4FF06503EC6}"/>
              </a:ext>
            </a:extLst>
          </p:cNvPr>
          <p:cNvSpPr txBox="1"/>
          <p:nvPr/>
        </p:nvSpPr>
        <p:spPr>
          <a:xfrm>
            <a:off x="9611766" y="3238398"/>
            <a:ext cx="1538429" cy="600164"/>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SQL Database Managed Instance</a:t>
            </a:r>
          </a:p>
        </p:txBody>
      </p:sp>
      <p:sp>
        <p:nvSpPr>
          <p:cNvPr id="32" name="TextBox 33">
            <a:extLst>
              <a:ext uri="{FF2B5EF4-FFF2-40B4-BE49-F238E27FC236}">
                <a16:creationId xmlns:a16="http://schemas.microsoft.com/office/drawing/2014/main" id="{7E24EA15-8A0A-44BD-93A1-9C60AE363522}"/>
              </a:ext>
            </a:extLst>
          </p:cNvPr>
          <p:cNvSpPr txBox="1"/>
          <p:nvPr/>
        </p:nvSpPr>
        <p:spPr>
          <a:xfrm>
            <a:off x="9726774" y="2116962"/>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IaaS VMs</a:t>
            </a:r>
          </a:p>
        </p:txBody>
      </p:sp>
      <p:pic>
        <p:nvPicPr>
          <p:cNvPr id="33" name="Graphic 26">
            <a:extLst>
              <a:ext uri="{FF2B5EF4-FFF2-40B4-BE49-F238E27FC236}">
                <a16:creationId xmlns:a16="http://schemas.microsoft.com/office/drawing/2014/main" id="{5F56D097-84C3-4E92-8939-639154F929D2}"/>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128216" y="4004059"/>
            <a:ext cx="464426" cy="428112"/>
          </a:xfrm>
          <a:prstGeom prst="rect">
            <a:avLst/>
          </a:prstGeom>
        </p:spPr>
      </p:pic>
      <p:pic>
        <p:nvPicPr>
          <p:cNvPr id="34" name="Picture 33" descr="Image result for java logo transparent">
            <a:extLst>
              <a:ext uri="{FF2B5EF4-FFF2-40B4-BE49-F238E27FC236}">
                <a16:creationId xmlns:a16="http://schemas.microsoft.com/office/drawing/2014/main" id="{FD4CE658-C154-45C5-8CA4-B0FA8612902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759841" y="3946829"/>
            <a:ext cx="446625" cy="446625"/>
          </a:xfrm>
          <a:prstGeom prst="rect">
            <a:avLst/>
          </a:prstGeom>
          <a:noFill/>
          <a:extLst>
            <a:ext uri="{909E8E84-426E-40DD-AFC4-6F175D3DCCD1}">
              <a14:hiddenFill xmlns:a14="http://schemas.microsoft.com/office/drawing/2010/main">
                <a:solidFill>
                  <a:srgbClr val="FFFFFF"/>
                </a:solidFill>
              </a14:hiddenFill>
            </a:ext>
          </a:extLst>
        </p:spPr>
      </p:pic>
      <p:pic>
        <p:nvPicPr>
          <p:cNvPr id="35" name="Graphic 37">
            <a:extLst>
              <a:ext uri="{FF2B5EF4-FFF2-40B4-BE49-F238E27FC236}">
                <a16:creationId xmlns:a16="http://schemas.microsoft.com/office/drawing/2014/main" id="{239238D1-DB31-4CE4-8323-CF34C8D69103}"/>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149330" y="4236787"/>
            <a:ext cx="387127" cy="455662"/>
          </a:xfrm>
          <a:prstGeom prst="rect">
            <a:avLst/>
          </a:prstGeom>
        </p:spPr>
      </p:pic>
      <p:pic>
        <p:nvPicPr>
          <p:cNvPr id="36" name="Picture 35">
            <a:extLst>
              <a:ext uri="{FF2B5EF4-FFF2-40B4-BE49-F238E27FC236}">
                <a16:creationId xmlns:a16="http://schemas.microsoft.com/office/drawing/2014/main" id="{5943D91D-940B-441E-A917-8DF94DDAED36}"/>
              </a:ext>
            </a:extLst>
          </p:cNvPr>
          <p:cNvPicPr>
            <a:picLocks noChangeAspect="1"/>
          </p:cNvPicPr>
          <p:nvPr/>
        </p:nvPicPr>
        <p:blipFill>
          <a:blip r:embed="rId15"/>
          <a:stretch>
            <a:fillRect/>
          </a:stretch>
        </p:blipFill>
        <p:spPr>
          <a:xfrm>
            <a:off x="6488087" y="4986359"/>
            <a:ext cx="654967" cy="728214"/>
          </a:xfrm>
          <a:prstGeom prst="rect">
            <a:avLst/>
          </a:prstGeom>
        </p:spPr>
      </p:pic>
      <p:sp>
        <p:nvSpPr>
          <p:cNvPr id="37" name="TextBox 41">
            <a:extLst>
              <a:ext uri="{FF2B5EF4-FFF2-40B4-BE49-F238E27FC236}">
                <a16:creationId xmlns:a16="http://schemas.microsoft.com/office/drawing/2014/main" id="{4692C63B-DD1A-43E9-A9F8-8911ECF062FF}"/>
              </a:ext>
            </a:extLst>
          </p:cNvPr>
          <p:cNvSpPr txBox="1"/>
          <p:nvPr/>
        </p:nvSpPr>
        <p:spPr>
          <a:xfrm>
            <a:off x="9534979" y="5553798"/>
            <a:ext cx="1545866" cy="600164"/>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Database for PostgreSQL/MySQL</a:t>
            </a:r>
          </a:p>
        </p:txBody>
      </p:sp>
      <p:sp>
        <p:nvSpPr>
          <p:cNvPr id="38" name="TextBox 42">
            <a:extLst>
              <a:ext uri="{FF2B5EF4-FFF2-40B4-BE49-F238E27FC236}">
                <a16:creationId xmlns:a16="http://schemas.microsoft.com/office/drawing/2014/main" id="{DE9B0C1C-6670-4389-A96A-0EEBF20A6632}"/>
              </a:ext>
            </a:extLst>
          </p:cNvPr>
          <p:cNvSpPr txBox="1"/>
          <p:nvPr/>
        </p:nvSpPr>
        <p:spPr>
          <a:xfrm>
            <a:off x="9741151" y="4440745"/>
            <a:ext cx="1316298" cy="447815"/>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IaaS VMs</a:t>
            </a:r>
          </a:p>
        </p:txBody>
      </p:sp>
      <p:pic>
        <p:nvPicPr>
          <p:cNvPr id="39" name="Picture 38" descr="Image result for mysql logo transparent">
            <a:extLst>
              <a:ext uri="{FF2B5EF4-FFF2-40B4-BE49-F238E27FC236}">
                <a16:creationId xmlns:a16="http://schemas.microsoft.com/office/drawing/2014/main" id="{59B49A53-6F34-48B2-8FB5-F713067C4BA6}"/>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326293" y="5097766"/>
            <a:ext cx="756038" cy="391730"/>
          </a:xfrm>
          <a:prstGeom prst="rect">
            <a:avLst/>
          </a:prstGeom>
          <a:noFill/>
          <a:extLst>
            <a:ext uri="{909E8E84-426E-40DD-AFC4-6F175D3DCCD1}">
              <a14:hiddenFill xmlns:a14="http://schemas.microsoft.com/office/drawing/2010/main">
                <a:solidFill>
                  <a:srgbClr val="FFFFFF"/>
                </a:solidFill>
              </a14:hiddenFill>
            </a:ext>
          </a:extLst>
        </p:spPr>
      </p:pic>
      <p:pic>
        <p:nvPicPr>
          <p:cNvPr id="40" name="Graphic 52">
            <a:extLst>
              <a:ext uri="{FF2B5EF4-FFF2-40B4-BE49-F238E27FC236}">
                <a16:creationId xmlns:a16="http://schemas.microsoft.com/office/drawing/2014/main" id="{E8E54FA1-DB54-4B5A-A6B5-073613438EE4}"/>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416496" y="4215165"/>
            <a:ext cx="821521" cy="569125"/>
          </a:xfrm>
          <a:prstGeom prst="rect">
            <a:avLst/>
          </a:prstGeom>
        </p:spPr>
      </p:pic>
      <p:sp>
        <p:nvSpPr>
          <p:cNvPr id="41" name="TextBox 53">
            <a:extLst>
              <a:ext uri="{FF2B5EF4-FFF2-40B4-BE49-F238E27FC236}">
                <a16:creationId xmlns:a16="http://schemas.microsoft.com/office/drawing/2014/main" id="{1973C4FC-563B-4C7C-9BED-EBBFCC48E8AA}"/>
              </a:ext>
            </a:extLst>
          </p:cNvPr>
          <p:cNvSpPr txBox="1"/>
          <p:nvPr/>
        </p:nvSpPr>
        <p:spPr>
          <a:xfrm>
            <a:off x="8237209" y="2895505"/>
            <a:ext cx="1180095" cy="586314"/>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effectLst/>
                <a:uLnTx/>
                <a:uFillTx/>
                <a:latin typeface="Segoe UI Semilight"/>
                <a:ea typeface="+mn-ea"/>
                <a:cs typeface="+mn-cs"/>
              </a:rPr>
              <a:t>Azure Site Recovery </a:t>
            </a:r>
          </a:p>
        </p:txBody>
      </p:sp>
      <p:sp>
        <p:nvSpPr>
          <p:cNvPr id="42" name="TextBox 54">
            <a:extLst>
              <a:ext uri="{FF2B5EF4-FFF2-40B4-BE49-F238E27FC236}">
                <a16:creationId xmlns:a16="http://schemas.microsoft.com/office/drawing/2014/main" id="{CD0853A3-C0CC-45CC-8CB5-FEF15ED4EA2F}"/>
              </a:ext>
            </a:extLst>
          </p:cNvPr>
          <p:cNvSpPr txBox="1"/>
          <p:nvPr/>
        </p:nvSpPr>
        <p:spPr>
          <a:xfrm>
            <a:off x="8268368" y="4713291"/>
            <a:ext cx="1180095" cy="877163"/>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effectLst/>
                <a:uLnTx/>
                <a:uFillTx/>
                <a:latin typeface="Segoe UI Semilight"/>
                <a:ea typeface="+mn-ea"/>
                <a:cs typeface="+mn-cs"/>
              </a:rPr>
              <a:t>Azure Database Migration Service</a:t>
            </a:r>
          </a:p>
        </p:txBody>
      </p:sp>
      <p:pic>
        <p:nvPicPr>
          <p:cNvPr id="43" name="Graphic 59">
            <a:extLst>
              <a:ext uri="{FF2B5EF4-FFF2-40B4-BE49-F238E27FC236}">
                <a16:creationId xmlns:a16="http://schemas.microsoft.com/office/drawing/2014/main" id="{E4B16469-666F-4CB2-AE05-6F1EE4F6CB42}"/>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490833" y="2409353"/>
            <a:ext cx="672848" cy="563314"/>
          </a:xfrm>
          <a:prstGeom prst="rect">
            <a:avLst/>
          </a:prstGeom>
        </p:spPr>
      </p:pic>
      <p:grpSp>
        <p:nvGrpSpPr>
          <p:cNvPr id="44" name="Group 43">
            <a:extLst>
              <a:ext uri="{FF2B5EF4-FFF2-40B4-BE49-F238E27FC236}">
                <a16:creationId xmlns:a16="http://schemas.microsoft.com/office/drawing/2014/main" id="{9A56EBA4-01FC-470B-8270-2AA7CCBFA8E1}"/>
              </a:ext>
            </a:extLst>
          </p:cNvPr>
          <p:cNvGrpSpPr/>
          <p:nvPr/>
        </p:nvGrpSpPr>
        <p:grpSpPr>
          <a:xfrm>
            <a:off x="9797021" y="5103639"/>
            <a:ext cx="1086731" cy="491839"/>
            <a:chOff x="10256919" y="5281444"/>
            <a:chExt cx="1214262" cy="593621"/>
          </a:xfrm>
        </p:grpSpPr>
        <p:pic>
          <p:nvPicPr>
            <p:cNvPr id="54" name="Graphic 34">
              <a:extLst>
                <a:ext uri="{FF2B5EF4-FFF2-40B4-BE49-F238E27FC236}">
                  <a16:creationId xmlns:a16="http://schemas.microsoft.com/office/drawing/2014/main" id="{F2F8968F-F125-4269-8AC5-8CC9E7B4FA67}"/>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256919" y="5281444"/>
              <a:ext cx="465878" cy="593621"/>
            </a:xfrm>
            <a:prstGeom prst="rect">
              <a:avLst/>
            </a:prstGeom>
          </p:spPr>
        </p:pic>
        <p:pic>
          <p:nvPicPr>
            <p:cNvPr id="55" name="Graphic 61">
              <a:extLst>
                <a:ext uri="{FF2B5EF4-FFF2-40B4-BE49-F238E27FC236}">
                  <a16:creationId xmlns:a16="http://schemas.microsoft.com/office/drawing/2014/main" id="{23369AC0-639E-438A-B832-C8309A25C2E0}"/>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1051575" y="5289633"/>
              <a:ext cx="419606" cy="568426"/>
            </a:xfrm>
            <a:prstGeom prst="rect">
              <a:avLst/>
            </a:prstGeom>
          </p:spPr>
        </p:pic>
      </p:grpSp>
      <p:sp>
        <p:nvSpPr>
          <p:cNvPr id="45" name="PageRight_E761">
            <a:extLst>
              <a:ext uri="{FF2B5EF4-FFF2-40B4-BE49-F238E27FC236}">
                <a16:creationId xmlns:a16="http://schemas.microsoft.com/office/drawing/2014/main" id="{D9DC9EE6-2305-4F5A-B65A-520C55E7E8FF}"/>
              </a:ext>
            </a:extLst>
          </p:cNvPr>
          <p:cNvSpPr>
            <a:spLocks noChangeAspect="1" noEditPoints="1"/>
          </p:cNvSpPr>
          <p:nvPr/>
        </p:nvSpPr>
        <p:spPr bwMode="auto">
          <a:xfrm>
            <a:off x="8649281" y="3567582"/>
            <a:ext cx="355952" cy="356213"/>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cxnSp>
        <p:nvCxnSpPr>
          <p:cNvPr id="46" name="Straight Connector 45">
            <a:extLst>
              <a:ext uri="{FF2B5EF4-FFF2-40B4-BE49-F238E27FC236}">
                <a16:creationId xmlns:a16="http://schemas.microsoft.com/office/drawing/2014/main" id="{BF32788B-E5B9-4B05-8001-9427A6AF6C2C}"/>
              </a:ext>
            </a:extLst>
          </p:cNvPr>
          <p:cNvCxnSpPr>
            <a:cxnSpLocks/>
          </p:cNvCxnSpPr>
          <p:nvPr/>
        </p:nvCxnSpPr>
        <p:spPr>
          <a:xfrm>
            <a:off x="6529354" y="2510729"/>
            <a:ext cx="1639796" cy="0"/>
          </a:xfrm>
          <a:prstGeom prst="line">
            <a:avLst/>
          </a:prstGeom>
          <a:noFill/>
          <a:ln w="25400" cap="rnd" cmpd="sng" algn="ctr">
            <a:solidFill>
              <a:srgbClr val="353535">
                <a:alpha val="35000"/>
              </a:srgbClr>
            </a:solidFill>
            <a:prstDash val="sysDot"/>
            <a:headEnd type="none"/>
            <a:tailEnd type="none"/>
          </a:ln>
          <a:effectLst/>
        </p:spPr>
      </p:cxnSp>
      <p:cxnSp>
        <p:nvCxnSpPr>
          <p:cNvPr id="47" name="Straight Connector 46">
            <a:extLst>
              <a:ext uri="{FF2B5EF4-FFF2-40B4-BE49-F238E27FC236}">
                <a16:creationId xmlns:a16="http://schemas.microsoft.com/office/drawing/2014/main" id="{9F6C7319-5E0D-4E74-A9D0-AA1A627E8291}"/>
              </a:ext>
            </a:extLst>
          </p:cNvPr>
          <p:cNvCxnSpPr>
            <a:cxnSpLocks/>
          </p:cNvCxnSpPr>
          <p:nvPr/>
        </p:nvCxnSpPr>
        <p:spPr>
          <a:xfrm>
            <a:off x="9485363" y="2504564"/>
            <a:ext cx="1639796" cy="0"/>
          </a:xfrm>
          <a:prstGeom prst="line">
            <a:avLst/>
          </a:prstGeom>
          <a:noFill/>
          <a:ln w="25400" cap="rnd" cmpd="sng" algn="ctr">
            <a:solidFill>
              <a:srgbClr val="353535">
                <a:alpha val="35000"/>
              </a:srgbClr>
            </a:solidFill>
            <a:prstDash val="sysDot"/>
            <a:headEnd type="none"/>
            <a:tailEnd type="none"/>
          </a:ln>
          <a:effectLst/>
        </p:spPr>
      </p:cxnSp>
      <p:cxnSp>
        <p:nvCxnSpPr>
          <p:cNvPr id="48" name="Straight Connector 47">
            <a:extLst>
              <a:ext uri="{FF2B5EF4-FFF2-40B4-BE49-F238E27FC236}">
                <a16:creationId xmlns:a16="http://schemas.microsoft.com/office/drawing/2014/main" id="{D360F684-4F7F-4004-8AC3-C1E05FC9145C}"/>
              </a:ext>
            </a:extLst>
          </p:cNvPr>
          <p:cNvCxnSpPr>
            <a:cxnSpLocks/>
          </p:cNvCxnSpPr>
          <p:nvPr/>
        </p:nvCxnSpPr>
        <p:spPr>
          <a:xfrm>
            <a:off x="9485363" y="4784290"/>
            <a:ext cx="1639796" cy="0"/>
          </a:xfrm>
          <a:prstGeom prst="line">
            <a:avLst/>
          </a:prstGeom>
          <a:noFill/>
          <a:ln w="25400" cap="rnd" cmpd="sng" algn="ctr">
            <a:solidFill>
              <a:srgbClr val="353535">
                <a:alpha val="35000"/>
              </a:srgbClr>
            </a:solidFill>
            <a:prstDash val="sysDot"/>
            <a:headEnd type="none"/>
            <a:tailEnd type="none"/>
          </a:ln>
          <a:effectLst/>
        </p:spPr>
      </p:cxnSp>
      <p:cxnSp>
        <p:nvCxnSpPr>
          <p:cNvPr id="49" name="Straight Connector 48">
            <a:extLst>
              <a:ext uri="{FF2B5EF4-FFF2-40B4-BE49-F238E27FC236}">
                <a16:creationId xmlns:a16="http://schemas.microsoft.com/office/drawing/2014/main" id="{C404CFCA-4E65-4C92-BE27-00EB726EDF48}"/>
              </a:ext>
            </a:extLst>
          </p:cNvPr>
          <p:cNvCxnSpPr>
            <a:cxnSpLocks/>
          </p:cNvCxnSpPr>
          <p:nvPr/>
        </p:nvCxnSpPr>
        <p:spPr>
          <a:xfrm>
            <a:off x="6529354" y="4785821"/>
            <a:ext cx="1639796" cy="0"/>
          </a:xfrm>
          <a:prstGeom prst="line">
            <a:avLst/>
          </a:prstGeom>
          <a:noFill/>
          <a:ln w="25400" cap="rnd" cmpd="sng" algn="ctr">
            <a:solidFill>
              <a:srgbClr val="353535">
                <a:alpha val="35000"/>
              </a:srgbClr>
            </a:solidFill>
            <a:prstDash val="sysDot"/>
            <a:headEnd type="none"/>
            <a:tailEnd type="none"/>
          </a:ln>
          <a:effectLst/>
        </p:spPr>
      </p:cxnSp>
      <p:pic>
        <p:nvPicPr>
          <p:cNvPr id="50" name="Graphic 63">
            <a:extLst>
              <a:ext uri="{FF2B5EF4-FFF2-40B4-BE49-F238E27FC236}">
                <a16:creationId xmlns:a16="http://schemas.microsoft.com/office/drawing/2014/main" id="{3D10C963-01A5-4E92-9BF3-D798B642F453}"/>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009827" y="2865632"/>
            <a:ext cx="370660" cy="485413"/>
          </a:xfrm>
          <a:prstGeom prst="rect">
            <a:avLst/>
          </a:prstGeom>
        </p:spPr>
      </p:pic>
      <p:pic>
        <p:nvPicPr>
          <p:cNvPr id="51" name="Graphic 65">
            <a:extLst>
              <a:ext uri="{FF2B5EF4-FFF2-40B4-BE49-F238E27FC236}">
                <a16:creationId xmlns:a16="http://schemas.microsoft.com/office/drawing/2014/main" id="{ED190288-C9F1-45B3-9B14-6143311E4B5F}"/>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175734" y="5565615"/>
            <a:ext cx="360985" cy="472743"/>
          </a:xfrm>
          <a:prstGeom prst="rect">
            <a:avLst/>
          </a:prstGeom>
        </p:spPr>
      </p:pic>
      <p:pic>
        <p:nvPicPr>
          <p:cNvPr id="52" name="Picture 51">
            <a:extLst>
              <a:ext uri="{FF2B5EF4-FFF2-40B4-BE49-F238E27FC236}">
                <a16:creationId xmlns:a16="http://schemas.microsoft.com/office/drawing/2014/main" id="{C24455F8-71EE-4F2F-8466-68F959BFD65F}"/>
              </a:ext>
            </a:extLst>
          </p:cNvPr>
          <p:cNvPicPr>
            <a:picLocks noChangeAspect="1"/>
          </p:cNvPicPr>
          <p:nvPr/>
        </p:nvPicPr>
        <p:blipFill>
          <a:blip r:embed="rId27"/>
          <a:stretch>
            <a:fillRect/>
          </a:stretch>
        </p:blipFill>
        <p:spPr>
          <a:xfrm>
            <a:off x="7480516" y="4017703"/>
            <a:ext cx="449615" cy="275120"/>
          </a:xfrm>
          <a:prstGeom prst="rect">
            <a:avLst/>
          </a:prstGeom>
        </p:spPr>
      </p:pic>
      <p:pic>
        <p:nvPicPr>
          <p:cNvPr id="53" name="Picture 52" descr="Image result for microsoft.net logo">
            <a:extLst>
              <a:ext uri="{FF2B5EF4-FFF2-40B4-BE49-F238E27FC236}">
                <a16:creationId xmlns:a16="http://schemas.microsoft.com/office/drawing/2014/main" id="{9F78A2B8-4268-4673-B665-5EDDA02347FD}"/>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l="56250" t="25833" r="3958" b="26251"/>
          <a:stretch/>
        </p:blipFill>
        <p:spPr bwMode="auto">
          <a:xfrm>
            <a:off x="7052571" y="1696802"/>
            <a:ext cx="462462" cy="27844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55">
            <a:extLst>
              <a:ext uri="{FF2B5EF4-FFF2-40B4-BE49-F238E27FC236}">
                <a16:creationId xmlns:a16="http://schemas.microsoft.com/office/drawing/2014/main" id="{EB05517D-8869-49D2-BDD1-E81EC583D5A8}"/>
              </a:ext>
            </a:extLst>
          </p:cNvPr>
          <p:cNvSpPr txBox="1"/>
          <p:nvPr/>
        </p:nvSpPr>
        <p:spPr>
          <a:xfrm>
            <a:off x="9761481" y="1287237"/>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sp>
        <p:nvSpPr>
          <p:cNvPr id="9" name="TextBox 74">
            <a:extLst>
              <a:ext uri="{FF2B5EF4-FFF2-40B4-BE49-F238E27FC236}">
                <a16:creationId xmlns:a16="http://schemas.microsoft.com/office/drawing/2014/main" id="{7675F74A-1A6A-4B09-B0BD-BE39EBDFE8CA}"/>
              </a:ext>
            </a:extLst>
          </p:cNvPr>
          <p:cNvSpPr txBox="1"/>
          <p:nvPr/>
        </p:nvSpPr>
        <p:spPr>
          <a:xfrm>
            <a:off x="9802495" y="3653577"/>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sp>
        <p:nvSpPr>
          <p:cNvPr id="10" name="TextBox 75">
            <a:extLst>
              <a:ext uri="{FF2B5EF4-FFF2-40B4-BE49-F238E27FC236}">
                <a16:creationId xmlns:a16="http://schemas.microsoft.com/office/drawing/2014/main" id="{0B299392-E359-4631-98E3-39327EB84BAD}"/>
              </a:ext>
            </a:extLst>
          </p:cNvPr>
          <p:cNvSpPr txBox="1"/>
          <p:nvPr/>
        </p:nvSpPr>
        <p:spPr>
          <a:xfrm>
            <a:off x="9771458" y="2396215"/>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11" name="TextBox 76">
            <a:extLst>
              <a:ext uri="{FF2B5EF4-FFF2-40B4-BE49-F238E27FC236}">
                <a16:creationId xmlns:a16="http://schemas.microsoft.com/office/drawing/2014/main" id="{100D5AE6-3108-4923-9E57-7A834F653506}"/>
              </a:ext>
            </a:extLst>
          </p:cNvPr>
          <p:cNvSpPr txBox="1"/>
          <p:nvPr/>
        </p:nvSpPr>
        <p:spPr>
          <a:xfrm>
            <a:off x="9759160" y="4693913"/>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12" name="TextBox 77">
            <a:extLst>
              <a:ext uri="{FF2B5EF4-FFF2-40B4-BE49-F238E27FC236}">
                <a16:creationId xmlns:a16="http://schemas.microsoft.com/office/drawing/2014/main" id="{ED8D0820-7EBD-4F21-AEAD-C13EA50578F6}"/>
              </a:ext>
            </a:extLst>
          </p:cNvPr>
          <p:cNvSpPr txBox="1"/>
          <p:nvPr/>
        </p:nvSpPr>
        <p:spPr>
          <a:xfrm>
            <a:off x="6786308" y="2389819"/>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13" name="TextBox 82">
            <a:extLst>
              <a:ext uri="{FF2B5EF4-FFF2-40B4-BE49-F238E27FC236}">
                <a16:creationId xmlns:a16="http://schemas.microsoft.com/office/drawing/2014/main" id="{045C7C20-F27E-4500-B53E-AA9CA338A226}"/>
              </a:ext>
            </a:extLst>
          </p:cNvPr>
          <p:cNvSpPr txBox="1"/>
          <p:nvPr/>
        </p:nvSpPr>
        <p:spPr>
          <a:xfrm>
            <a:off x="6764406" y="1320856"/>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pic>
        <p:nvPicPr>
          <p:cNvPr id="14" name="Graphic 83">
            <a:extLst>
              <a:ext uri="{FF2B5EF4-FFF2-40B4-BE49-F238E27FC236}">
                <a16:creationId xmlns:a16="http://schemas.microsoft.com/office/drawing/2014/main" id="{DDCBF468-3B5F-4D2B-88FC-7F9F5600ADD4}"/>
              </a:ext>
            </a:extLst>
          </p:cNvPr>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7417385" y="3023860"/>
            <a:ext cx="259424" cy="264474"/>
          </a:xfrm>
          <a:prstGeom prst="rect">
            <a:avLst/>
          </a:prstGeom>
        </p:spPr>
      </p:pic>
      <p:pic>
        <p:nvPicPr>
          <p:cNvPr id="15" name="Graphic 84">
            <a:extLst>
              <a:ext uri="{FF2B5EF4-FFF2-40B4-BE49-F238E27FC236}">
                <a16:creationId xmlns:a16="http://schemas.microsoft.com/office/drawing/2014/main" id="{9B4058D2-CA03-4E25-8985-94A759C3DC88}"/>
              </a:ext>
            </a:extLst>
          </p:cNvPr>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7536265" y="5710068"/>
            <a:ext cx="272687" cy="277995"/>
          </a:xfrm>
          <a:prstGeom prst="rect">
            <a:avLst/>
          </a:prstGeom>
        </p:spPr>
      </p:pic>
      <p:sp>
        <p:nvSpPr>
          <p:cNvPr id="16" name="TextBox 87">
            <a:extLst>
              <a:ext uri="{FF2B5EF4-FFF2-40B4-BE49-F238E27FC236}">
                <a16:creationId xmlns:a16="http://schemas.microsoft.com/office/drawing/2014/main" id="{3B17DD31-985C-4389-9DE8-F6E637E1A78A}"/>
              </a:ext>
            </a:extLst>
          </p:cNvPr>
          <p:cNvSpPr txBox="1"/>
          <p:nvPr/>
        </p:nvSpPr>
        <p:spPr>
          <a:xfrm>
            <a:off x="6806753" y="4711582"/>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17" name="TextBox 88">
            <a:extLst>
              <a:ext uri="{FF2B5EF4-FFF2-40B4-BE49-F238E27FC236}">
                <a16:creationId xmlns:a16="http://schemas.microsoft.com/office/drawing/2014/main" id="{42B161DF-F3C6-4626-989F-4089CF7310E9}"/>
              </a:ext>
            </a:extLst>
          </p:cNvPr>
          <p:cNvSpPr txBox="1"/>
          <p:nvPr/>
        </p:nvSpPr>
        <p:spPr>
          <a:xfrm>
            <a:off x="6827769" y="3657012"/>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pic>
        <p:nvPicPr>
          <p:cNvPr id="18" name="Graphic 90">
            <a:extLst>
              <a:ext uri="{FF2B5EF4-FFF2-40B4-BE49-F238E27FC236}">
                <a16:creationId xmlns:a16="http://schemas.microsoft.com/office/drawing/2014/main" id="{5E7D3A9A-8FC4-459E-A47A-BDE08A954B52}"/>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7281287" y="2045944"/>
            <a:ext cx="249935" cy="270404"/>
          </a:xfrm>
          <a:prstGeom prst="rect">
            <a:avLst/>
          </a:prstGeom>
        </p:spPr>
      </p:pic>
      <p:sp>
        <p:nvSpPr>
          <p:cNvPr id="19" name="Rectangle 18">
            <a:extLst>
              <a:ext uri="{FF2B5EF4-FFF2-40B4-BE49-F238E27FC236}">
                <a16:creationId xmlns:a16="http://schemas.microsoft.com/office/drawing/2014/main" id="{43EB13CE-A10D-499D-A132-AB294625BFA4}"/>
              </a:ext>
            </a:extLst>
          </p:cNvPr>
          <p:cNvSpPr/>
          <p:nvPr/>
        </p:nvSpPr>
        <p:spPr>
          <a:xfrm>
            <a:off x="6599214" y="3316258"/>
            <a:ext cx="1371016" cy="424732"/>
          </a:xfrm>
          <a:prstGeom prst="rect">
            <a:avLst/>
          </a:prstGeom>
          <a:ln>
            <a:noFill/>
          </a:ln>
        </p:spPr>
        <p:txBody>
          <a:bodyPr wrap="none" lIns="0" r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SQL Server </a:t>
            </a:r>
          </a:p>
          <a:p>
            <a:pPr marL="0" marR="0" lvl="0" indent="0" algn="ctr" defTabSz="914400" rtl="0" eaLnBrk="1" fontAlgn="auto" latinLnBrk="0" hangingPunct="1">
              <a:lnSpc>
                <a:spcPct val="90000"/>
              </a:lnSpc>
              <a:spcBef>
                <a:spcPts val="0"/>
              </a:spcBef>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(on Windows Server)</a:t>
            </a:r>
          </a:p>
        </p:txBody>
      </p:sp>
    </p:spTree>
    <p:extLst>
      <p:ext uri="{BB962C8B-B14F-4D97-AF65-F5344CB8AC3E}">
        <p14:creationId xmlns:p14="http://schemas.microsoft.com/office/powerpoint/2010/main" val="1249680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2116183"/>
            <a:ext cx="5569858" cy="4510911"/>
          </a:xfrm>
        </p:spPr>
        <p:txBody>
          <a:bodyPr>
            <a:noAutofit/>
          </a:bodyPr>
          <a:lstStyle/>
          <a:p>
            <a:pPr>
              <a:spcAft>
                <a:spcPts val="600"/>
              </a:spcAft>
            </a:pPr>
            <a:r>
              <a:rPr lang="en-US" sz="2400" dirty="0">
                <a:solidFill>
                  <a:schemeClr val="tx1"/>
                </a:solidFill>
              </a:rPr>
              <a:t>"Repackaging"</a:t>
            </a:r>
          </a:p>
          <a:p>
            <a:pPr>
              <a:spcAft>
                <a:spcPts val="600"/>
              </a:spcAft>
            </a:pPr>
            <a:r>
              <a:rPr lang="en-US" sz="2400" dirty="0">
                <a:solidFill>
                  <a:schemeClr val="tx1"/>
                </a:solidFill>
              </a:rPr>
              <a:t>Migrate to PaaS with minimal changes</a:t>
            </a:r>
          </a:p>
          <a:p>
            <a:pPr>
              <a:spcAft>
                <a:spcPts val="600"/>
              </a:spcAft>
            </a:pPr>
            <a:r>
              <a:rPr lang="en-US" sz="2400" dirty="0">
                <a:solidFill>
                  <a:schemeClr val="tx1"/>
                </a:solidFill>
              </a:rPr>
              <a:t>Take better advantage of the cloud</a:t>
            </a:r>
          </a:p>
          <a:p>
            <a:pPr>
              <a:spcAft>
                <a:spcPts val="600"/>
              </a:spcAft>
            </a:pPr>
            <a:r>
              <a:rPr lang="en-US" sz="2400" dirty="0">
                <a:solidFill>
                  <a:schemeClr val="tx1"/>
                </a:solidFill>
              </a:rPr>
              <a:t>Use when:</a:t>
            </a:r>
          </a:p>
          <a:p>
            <a:pPr lvl="1">
              <a:spcAft>
                <a:spcPts val="600"/>
              </a:spcAft>
            </a:pPr>
            <a:r>
              <a:rPr lang="en-US" sz="1900" dirty="0">
                <a:solidFill>
                  <a:schemeClr val="tx1"/>
                </a:solidFill>
              </a:rPr>
              <a:t>Need to use existing code base and skills</a:t>
            </a:r>
          </a:p>
          <a:p>
            <a:pPr lvl="1">
              <a:spcAft>
                <a:spcPts val="600"/>
              </a:spcAft>
            </a:pPr>
            <a:r>
              <a:rPr lang="en-US" sz="1900" dirty="0">
                <a:solidFill>
                  <a:schemeClr val="tx1"/>
                </a:solidFill>
              </a:rPr>
              <a:t>Application can be easily repackaged to work in Azure</a:t>
            </a:r>
          </a:p>
          <a:p>
            <a:pPr lvl="1">
              <a:spcAft>
                <a:spcPts val="600"/>
              </a:spcAft>
            </a:pPr>
            <a:r>
              <a:rPr lang="en-US" sz="1900" dirty="0">
                <a:solidFill>
                  <a:schemeClr val="tx1"/>
                </a:solidFill>
              </a:rPr>
              <a:t>You want to apply DevOps practices in Azure</a:t>
            </a:r>
          </a:p>
          <a:p>
            <a:pPr lvl="1">
              <a:spcAft>
                <a:spcPts val="600"/>
              </a:spcAft>
            </a:pPr>
            <a:r>
              <a:rPr lang="en-US" sz="1900" dirty="0">
                <a:solidFill>
                  <a:schemeClr val="tx1"/>
                </a:solidFill>
              </a:rPr>
              <a:t>Your are applying a container strategy to certain workloads</a:t>
            </a:r>
          </a:p>
          <a:p>
            <a:pPr lvl="1">
              <a:spcAft>
                <a:spcPts val="600"/>
              </a:spcAft>
            </a:pPr>
            <a:endParaRPr lang="en-US" sz="20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Rectangle 6">
            <a:extLst>
              <a:ext uri="{FF2B5EF4-FFF2-40B4-BE49-F238E27FC236}">
                <a16:creationId xmlns:a16="http://schemas.microsoft.com/office/drawing/2014/main" id="{B165FA18-289C-4EFB-AE2B-BE85F4F369A0}"/>
              </a:ext>
            </a:extLst>
          </p:cNvPr>
          <p:cNvSpPr/>
          <p:nvPr/>
        </p:nvSpPr>
        <p:spPr>
          <a:xfrm>
            <a:off x="1060534" y="1175633"/>
            <a:ext cx="2485744"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Refactor</a:t>
            </a:r>
          </a:p>
        </p:txBody>
      </p:sp>
      <p:sp>
        <p:nvSpPr>
          <p:cNvPr id="8" name="PageEdit_EFB8">
            <a:extLst>
              <a:ext uri="{FF2B5EF4-FFF2-40B4-BE49-F238E27FC236}">
                <a16:creationId xmlns:a16="http://schemas.microsoft.com/office/drawing/2014/main" id="{3F3850BF-25AF-4569-B77E-0843F1BEEF73}"/>
              </a:ext>
            </a:extLst>
          </p:cNvPr>
          <p:cNvSpPr>
            <a:spLocks noChangeAspect="1" noEditPoints="1"/>
          </p:cNvSpPr>
          <p:nvPr/>
        </p:nvSpPr>
        <p:spPr bwMode="auto">
          <a:xfrm>
            <a:off x="898597" y="1330172"/>
            <a:ext cx="538316" cy="573963"/>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9" name="Group 8">
            <a:extLst>
              <a:ext uri="{FF2B5EF4-FFF2-40B4-BE49-F238E27FC236}">
                <a16:creationId xmlns:a16="http://schemas.microsoft.com/office/drawing/2014/main" id="{2CF219BA-6FD2-42D2-8B39-B7113847D464}"/>
              </a:ext>
            </a:extLst>
          </p:cNvPr>
          <p:cNvGrpSpPr/>
          <p:nvPr/>
        </p:nvGrpSpPr>
        <p:grpSpPr>
          <a:xfrm>
            <a:off x="6770343" y="2116183"/>
            <a:ext cx="4651520" cy="2948388"/>
            <a:chOff x="7081678" y="1425610"/>
            <a:chExt cx="4651520" cy="2948388"/>
          </a:xfrm>
        </p:grpSpPr>
        <p:pic>
          <p:nvPicPr>
            <p:cNvPr id="20" name="Picture 19" descr="Image result for cloud texture">
              <a:extLst>
                <a:ext uri="{FF2B5EF4-FFF2-40B4-BE49-F238E27FC236}">
                  <a16:creationId xmlns:a16="http://schemas.microsoft.com/office/drawing/2014/main" id="{1873BDA4-792C-4638-B0D1-A0D7A47C38B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912"/>
            <a:stretch/>
          </p:blipFill>
          <p:spPr bwMode="auto">
            <a:xfrm>
              <a:off x="10062696" y="1958543"/>
              <a:ext cx="1670502" cy="2283257"/>
            </a:xfrm>
            <a:prstGeom prst="rect">
              <a:avLst/>
            </a:prstGeom>
            <a:extLst>
              <a:ext uri="{909E8E84-426E-40DD-AFC4-6F175D3DCCD1}">
                <a14:hiddenFill xmlns:a14="http://schemas.microsoft.com/office/drawing/2010/main">
                  <a:solidFill>
                    <a:srgbClr val="FFFFFF"/>
                  </a:solidFill>
                </a14:hiddenFill>
              </a:ext>
            </a:extLst>
          </p:spPr>
        </p:pic>
        <p:sp>
          <p:nvSpPr>
            <p:cNvPr id="21" name="TextBox 86">
              <a:extLst>
                <a:ext uri="{FF2B5EF4-FFF2-40B4-BE49-F238E27FC236}">
                  <a16:creationId xmlns:a16="http://schemas.microsoft.com/office/drawing/2014/main" id="{06CD1999-1051-4966-B937-8075E92B5201}"/>
                </a:ext>
              </a:extLst>
            </p:cNvPr>
            <p:cNvSpPr txBox="1"/>
            <p:nvPr/>
          </p:nvSpPr>
          <p:spPr>
            <a:xfrm>
              <a:off x="10395181" y="1425610"/>
              <a:ext cx="1005532" cy="572464"/>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Segoe UI Semilight"/>
                  <a:ea typeface="+mn-ea"/>
                  <a:cs typeface="+mn-cs"/>
                </a:rPr>
                <a:t>Azure</a:t>
              </a:r>
            </a:p>
          </p:txBody>
        </p:sp>
        <p:sp>
          <p:nvSpPr>
            <p:cNvPr id="22" name="TextBox 87">
              <a:extLst>
                <a:ext uri="{FF2B5EF4-FFF2-40B4-BE49-F238E27FC236}">
                  <a16:creationId xmlns:a16="http://schemas.microsoft.com/office/drawing/2014/main" id="{8EB8A2D8-6A07-483D-B807-7F39C59AB55D}"/>
                </a:ext>
              </a:extLst>
            </p:cNvPr>
            <p:cNvSpPr txBox="1"/>
            <p:nvPr/>
          </p:nvSpPr>
          <p:spPr>
            <a:xfrm>
              <a:off x="7081678" y="1439829"/>
              <a:ext cx="1782989" cy="572464"/>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Segoe UI Semilight"/>
                  <a:ea typeface="+mn-ea"/>
                  <a:cs typeface="+mn-cs"/>
                </a:rPr>
                <a:t>On-premises</a:t>
              </a:r>
            </a:p>
          </p:txBody>
        </p:sp>
        <p:sp>
          <p:nvSpPr>
            <p:cNvPr id="23" name="Rectangle 22">
              <a:extLst>
                <a:ext uri="{FF2B5EF4-FFF2-40B4-BE49-F238E27FC236}">
                  <a16:creationId xmlns:a16="http://schemas.microsoft.com/office/drawing/2014/main" id="{A0717322-2838-4EF8-8833-CE1E07B59B64}"/>
                </a:ext>
              </a:extLst>
            </p:cNvPr>
            <p:cNvSpPr/>
            <p:nvPr/>
          </p:nvSpPr>
          <p:spPr bwMode="auto">
            <a:xfrm>
              <a:off x="7106688" y="1958543"/>
              <a:ext cx="1670501" cy="2400413"/>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 name="Rectangle 23">
              <a:extLst>
                <a:ext uri="{FF2B5EF4-FFF2-40B4-BE49-F238E27FC236}">
                  <a16:creationId xmlns:a16="http://schemas.microsoft.com/office/drawing/2014/main" id="{D460411F-D8B7-4EBA-90F0-A8604AADAE6A}"/>
                </a:ext>
              </a:extLst>
            </p:cNvPr>
            <p:cNvSpPr/>
            <p:nvPr/>
          </p:nvSpPr>
          <p:spPr bwMode="auto">
            <a:xfrm>
              <a:off x="10062696" y="1958542"/>
              <a:ext cx="1670502" cy="2400412"/>
            </a:xfrm>
            <a:prstGeom prst="rect">
              <a:avLst/>
            </a:prstGeom>
            <a:solidFill>
              <a:srgbClr val="E6E6E6">
                <a:alpha val="78000"/>
              </a:srgbClr>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 name="Graphic 94">
              <a:extLst>
                <a:ext uri="{FF2B5EF4-FFF2-40B4-BE49-F238E27FC236}">
                  <a16:creationId xmlns:a16="http://schemas.microsoft.com/office/drawing/2014/main" id="{05A26D68-47AE-4E4A-8CC3-68B6887F393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15884" y="3337619"/>
              <a:ext cx="364126" cy="486151"/>
            </a:xfrm>
            <a:prstGeom prst="rect">
              <a:avLst/>
            </a:prstGeom>
          </p:spPr>
        </p:pic>
        <p:sp>
          <p:nvSpPr>
            <p:cNvPr id="26" name="TextBox 95">
              <a:extLst>
                <a:ext uri="{FF2B5EF4-FFF2-40B4-BE49-F238E27FC236}">
                  <a16:creationId xmlns:a16="http://schemas.microsoft.com/office/drawing/2014/main" id="{60AE5122-69B7-4CA6-98C4-92716BDBFC05}"/>
                </a:ext>
              </a:extLst>
            </p:cNvPr>
            <p:cNvSpPr txBox="1"/>
            <p:nvPr/>
          </p:nvSpPr>
          <p:spPr>
            <a:xfrm>
              <a:off x="10128732" y="3773834"/>
              <a:ext cx="1538429" cy="600164"/>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SQL Database Managed Instance</a:t>
              </a:r>
            </a:p>
          </p:txBody>
        </p:sp>
        <p:sp>
          <p:nvSpPr>
            <p:cNvPr id="27" name="TextBox 96">
              <a:extLst>
                <a:ext uri="{FF2B5EF4-FFF2-40B4-BE49-F238E27FC236}">
                  <a16:creationId xmlns:a16="http://schemas.microsoft.com/office/drawing/2014/main" id="{E5E86B53-1B92-4440-83EC-D4D55FBC7C3C}"/>
                </a:ext>
              </a:extLst>
            </p:cNvPr>
            <p:cNvSpPr txBox="1"/>
            <p:nvPr/>
          </p:nvSpPr>
          <p:spPr>
            <a:xfrm>
              <a:off x="10198753" y="2640372"/>
              <a:ext cx="1398385"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App Service</a:t>
              </a:r>
            </a:p>
          </p:txBody>
        </p:sp>
        <p:sp>
          <p:nvSpPr>
            <p:cNvPr id="28" name="Rectangle 27">
              <a:extLst>
                <a:ext uri="{FF2B5EF4-FFF2-40B4-BE49-F238E27FC236}">
                  <a16:creationId xmlns:a16="http://schemas.microsoft.com/office/drawing/2014/main" id="{E0F5D322-23FA-4A78-8565-7F8B95FD093F}"/>
                </a:ext>
              </a:extLst>
            </p:cNvPr>
            <p:cNvSpPr/>
            <p:nvPr/>
          </p:nvSpPr>
          <p:spPr>
            <a:xfrm>
              <a:off x="7263239" y="3934224"/>
              <a:ext cx="1371016" cy="424732"/>
            </a:xfrm>
            <a:prstGeom prst="rect">
              <a:avLst/>
            </a:prstGeom>
            <a:ln>
              <a:noFill/>
            </a:ln>
          </p:spPr>
          <p:txBody>
            <a:bodyPr wrap="none" lIns="0" r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SQL Server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(on Windows Server)</a:t>
              </a:r>
            </a:p>
          </p:txBody>
        </p:sp>
        <p:sp>
          <p:nvSpPr>
            <p:cNvPr id="29" name="PageRight_E761">
              <a:extLst>
                <a:ext uri="{FF2B5EF4-FFF2-40B4-BE49-F238E27FC236}">
                  <a16:creationId xmlns:a16="http://schemas.microsoft.com/office/drawing/2014/main" id="{7E7071BB-0208-453F-91E1-48A8B4BA8561}"/>
                </a:ext>
              </a:extLst>
            </p:cNvPr>
            <p:cNvSpPr>
              <a:spLocks noChangeAspect="1" noEditPoints="1"/>
            </p:cNvSpPr>
            <p:nvPr/>
          </p:nvSpPr>
          <p:spPr bwMode="auto">
            <a:xfrm>
              <a:off x="9266910" y="2843082"/>
              <a:ext cx="355952" cy="356213"/>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cxnSp>
          <p:nvCxnSpPr>
            <p:cNvPr id="30" name="Straight Connector 29">
              <a:extLst>
                <a:ext uri="{FF2B5EF4-FFF2-40B4-BE49-F238E27FC236}">
                  <a16:creationId xmlns:a16="http://schemas.microsoft.com/office/drawing/2014/main" id="{9108492C-E4DD-47BC-8556-6A80EF2F057B}"/>
                </a:ext>
              </a:extLst>
            </p:cNvPr>
            <p:cNvCxnSpPr>
              <a:cxnSpLocks/>
            </p:cNvCxnSpPr>
            <p:nvPr/>
          </p:nvCxnSpPr>
          <p:spPr>
            <a:xfrm>
              <a:off x="7122040" y="3073059"/>
              <a:ext cx="1639796" cy="0"/>
            </a:xfrm>
            <a:prstGeom prst="line">
              <a:avLst/>
            </a:prstGeom>
            <a:noFill/>
            <a:ln w="25400" cap="rnd" cmpd="sng" algn="ctr">
              <a:solidFill>
                <a:srgbClr val="353535">
                  <a:alpha val="35000"/>
                </a:srgbClr>
              </a:solidFill>
              <a:prstDash val="sysDot"/>
              <a:headEnd type="none"/>
              <a:tailEnd type="none"/>
            </a:ln>
            <a:effectLst/>
          </p:spPr>
        </p:cxnSp>
        <p:cxnSp>
          <p:nvCxnSpPr>
            <p:cNvPr id="31" name="Straight Connector 30">
              <a:extLst>
                <a:ext uri="{FF2B5EF4-FFF2-40B4-BE49-F238E27FC236}">
                  <a16:creationId xmlns:a16="http://schemas.microsoft.com/office/drawing/2014/main" id="{7AB6FD4F-2E11-4BD4-B8B8-1C951930CBCF}"/>
                </a:ext>
              </a:extLst>
            </p:cNvPr>
            <p:cNvCxnSpPr>
              <a:cxnSpLocks/>
            </p:cNvCxnSpPr>
            <p:nvPr/>
          </p:nvCxnSpPr>
          <p:spPr>
            <a:xfrm>
              <a:off x="10078049" y="3080341"/>
              <a:ext cx="1639796" cy="0"/>
            </a:xfrm>
            <a:prstGeom prst="line">
              <a:avLst/>
            </a:prstGeom>
            <a:noFill/>
            <a:ln w="25400" cap="rnd" cmpd="sng" algn="ctr">
              <a:solidFill>
                <a:srgbClr val="353535">
                  <a:alpha val="35000"/>
                </a:srgbClr>
              </a:solidFill>
              <a:prstDash val="sysDot"/>
              <a:headEnd type="none"/>
              <a:tailEnd type="none"/>
            </a:ln>
            <a:effectLst/>
          </p:spPr>
        </p:cxnSp>
        <p:pic>
          <p:nvPicPr>
            <p:cNvPr id="32" name="Graphic 115">
              <a:extLst>
                <a:ext uri="{FF2B5EF4-FFF2-40B4-BE49-F238E27FC236}">
                  <a16:creationId xmlns:a16="http://schemas.microsoft.com/office/drawing/2014/main" id="{A48A77DF-ED08-49A1-BD55-D4BB7BD341C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02513" y="3401068"/>
              <a:ext cx="370660" cy="485413"/>
            </a:xfrm>
            <a:prstGeom prst="rect">
              <a:avLst/>
            </a:prstGeom>
          </p:spPr>
        </p:pic>
      </p:grpSp>
      <p:sp>
        <p:nvSpPr>
          <p:cNvPr id="10" name="TextBox 121">
            <a:extLst>
              <a:ext uri="{FF2B5EF4-FFF2-40B4-BE49-F238E27FC236}">
                <a16:creationId xmlns:a16="http://schemas.microsoft.com/office/drawing/2014/main" id="{A1315D23-5069-492C-B3F1-4AB5D9E34488}"/>
              </a:ext>
            </a:extLst>
          </p:cNvPr>
          <p:cNvSpPr txBox="1"/>
          <p:nvPr/>
        </p:nvSpPr>
        <p:spPr>
          <a:xfrm>
            <a:off x="10052807" y="2527860"/>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sp>
        <p:nvSpPr>
          <p:cNvPr id="11" name="TextBox 123">
            <a:extLst>
              <a:ext uri="{FF2B5EF4-FFF2-40B4-BE49-F238E27FC236}">
                <a16:creationId xmlns:a16="http://schemas.microsoft.com/office/drawing/2014/main" id="{B1F5C57C-3707-446A-9CCE-D4B2CE7D3D06}"/>
              </a:ext>
            </a:extLst>
          </p:cNvPr>
          <p:cNvSpPr txBox="1"/>
          <p:nvPr/>
        </p:nvSpPr>
        <p:spPr>
          <a:xfrm>
            <a:off x="10042998" y="3635746"/>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12" name="TextBox 125">
            <a:extLst>
              <a:ext uri="{FF2B5EF4-FFF2-40B4-BE49-F238E27FC236}">
                <a16:creationId xmlns:a16="http://schemas.microsoft.com/office/drawing/2014/main" id="{EE21C6EF-59E5-4E0D-B539-5E128CADAE2C}"/>
              </a:ext>
            </a:extLst>
          </p:cNvPr>
          <p:cNvSpPr txBox="1"/>
          <p:nvPr/>
        </p:nvSpPr>
        <p:spPr>
          <a:xfrm>
            <a:off x="7010734" y="3642722"/>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13" name="TextBox 126">
            <a:extLst>
              <a:ext uri="{FF2B5EF4-FFF2-40B4-BE49-F238E27FC236}">
                <a16:creationId xmlns:a16="http://schemas.microsoft.com/office/drawing/2014/main" id="{DAA95044-30B3-4DEA-B876-01FD85AF2416}"/>
              </a:ext>
            </a:extLst>
          </p:cNvPr>
          <p:cNvSpPr txBox="1"/>
          <p:nvPr/>
        </p:nvSpPr>
        <p:spPr>
          <a:xfrm>
            <a:off x="7086995" y="2549644"/>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pic>
        <p:nvPicPr>
          <p:cNvPr id="14" name="Graphic 127">
            <a:extLst>
              <a:ext uri="{FF2B5EF4-FFF2-40B4-BE49-F238E27FC236}">
                <a16:creationId xmlns:a16="http://schemas.microsoft.com/office/drawing/2014/main" id="{7DF9AB1D-173D-4CF6-BF86-7D989B98CAE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41811" y="4276763"/>
            <a:ext cx="259424" cy="264474"/>
          </a:xfrm>
          <a:prstGeom prst="rect">
            <a:avLst/>
          </a:prstGeom>
        </p:spPr>
      </p:pic>
      <p:pic>
        <p:nvPicPr>
          <p:cNvPr id="15" name="Graphic 132">
            <a:extLst>
              <a:ext uri="{FF2B5EF4-FFF2-40B4-BE49-F238E27FC236}">
                <a16:creationId xmlns:a16="http://schemas.microsoft.com/office/drawing/2014/main" id="{1A5E564A-4C27-408A-BCAA-AB5AD4FADCB9}"/>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404549" y="2977903"/>
            <a:ext cx="379350" cy="378618"/>
          </a:xfrm>
          <a:prstGeom prst="rect">
            <a:avLst/>
          </a:prstGeom>
        </p:spPr>
      </p:pic>
      <p:pic>
        <p:nvPicPr>
          <p:cNvPr id="17" name="Graphic 35">
            <a:extLst>
              <a:ext uri="{FF2B5EF4-FFF2-40B4-BE49-F238E27FC236}">
                <a16:creationId xmlns:a16="http://schemas.microsoft.com/office/drawing/2014/main" id="{FB66D1D7-092C-4EE1-A47E-E9235338B33D}"/>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205316" y="3013027"/>
            <a:ext cx="352787" cy="381679"/>
          </a:xfrm>
          <a:prstGeom prst="rect">
            <a:avLst/>
          </a:prstGeom>
        </p:spPr>
      </p:pic>
      <p:pic>
        <p:nvPicPr>
          <p:cNvPr id="18" name="Graphic 36">
            <a:extLst>
              <a:ext uri="{FF2B5EF4-FFF2-40B4-BE49-F238E27FC236}">
                <a16:creationId xmlns:a16="http://schemas.microsoft.com/office/drawing/2014/main" id="{CAB936BC-6CFB-4495-AA88-D16F1852760E}"/>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567318" y="3042409"/>
            <a:ext cx="352787" cy="322175"/>
          </a:xfrm>
          <a:prstGeom prst="rect">
            <a:avLst/>
          </a:prstGeom>
        </p:spPr>
      </p:pic>
      <p:sp>
        <p:nvSpPr>
          <p:cNvPr id="19" name="TextBox 34">
            <a:extLst>
              <a:ext uri="{FF2B5EF4-FFF2-40B4-BE49-F238E27FC236}">
                <a16:creationId xmlns:a16="http://schemas.microsoft.com/office/drawing/2014/main" id="{57D6D2EA-43B6-476A-B9B0-6F0AF815AD37}"/>
              </a:ext>
            </a:extLst>
          </p:cNvPr>
          <p:cNvSpPr txBox="1"/>
          <p:nvPr/>
        </p:nvSpPr>
        <p:spPr>
          <a:xfrm>
            <a:off x="6914436" y="3328329"/>
            <a:ext cx="1398385"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Web application</a:t>
            </a:r>
          </a:p>
        </p:txBody>
      </p:sp>
    </p:spTree>
    <p:extLst>
      <p:ext uri="{BB962C8B-B14F-4D97-AF65-F5344CB8AC3E}">
        <p14:creationId xmlns:p14="http://schemas.microsoft.com/office/powerpoint/2010/main" val="3196369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2116183"/>
            <a:ext cx="5569858" cy="4510911"/>
          </a:xfrm>
        </p:spPr>
        <p:txBody>
          <a:bodyPr>
            <a:noAutofit/>
          </a:bodyPr>
          <a:lstStyle/>
          <a:p>
            <a:pPr>
              <a:spcAft>
                <a:spcPts val="600"/>
              </a:spcAft>
            </a:pPr>
            <a:r>
              <a:rPr lang="en-US" sz="2400" dirty="0">
                <a:solidFill>
                  <a:schemeClr val="tx1"/>
                </a:solidFill>
              </a:rPr>
              <a:t>Modify application code base to optimize for cloud</a:t>
            </a:r>
          </a:p>
          <a:p>
            <a:pPr>
              <a:spcAft>
                <a:spcPts val="600"/>
              </a:spcAft>
            </a:pPr>
            <a:r>
              <a:rPr lang="en-US" sz="2400" dirty="0">
                <a:solidFill>
                  <a:schemeClr val="tx1"/>
                </a:solidFill>
              </a:rPr>
              <a:t>Use when:</a:t>
            </a:r>
          </a:p>
          <a:p>
            <a:pPr lvl="1">
              <a:spcAft>
                <a:spcPts val="600"/>
              </a:spcAft>
            </a:pPr>
            <a:r>
              <a:rPr lang="en-US" sz="1900" dirty="0">
                <a:solidFill>
                  <a:schemeClr val="tx1"/>
                </a:solidFill>
              </a:rPr>
              <a:t>Application needs a major revision to incorporate new functionality or work effectively in the cloud</a:t>
            </a:r>
          </a:p>
          <a:p>
            <a:pPr lvl="1">
              <a:spcAft>
                <a:spcPts val="600"/>
              </a:spcAft>
            </a:pPr>
            <a:r>
              <a:rPr lang="en-US" sz="1900" dirty="0">
                <a:solidFill>
                  <a:schemeClr val="tx1"/>
                </a:solidFill>
              </a:rPr>
              <a:t>You want to make use of existing application investments</a:t>
            </a:r>
          </a:p>
          <a:p>
            <a:pPr lvl="1">
              <a:spcAft>
                <a:spcPts val="600"/>
              </a:spcAft>
            </a:pPr>
            <a:r>
              <a:rPr lang="en-US" sz="1900" dirty="0">
                <a:solidFill>
                  <a:schemeClr val="tx1"/>
                </a:solidFill>
              </a:rPr>
              <a:t>You want to minimize the use of virtual machines</a:t>
            </a:r>
          </a:p>
          <a:p>
            <a:pPr lvl="1">
              <a:spcAft>
                <a:spcPts val="600"/>
              </a:spcAft>
            </a:pPr>
            <a:r>
              <a:rPr lang="en-US" sz="1900" dirty="0">
                <a:solidFill>
                  <a:schemeClr val="tx1"/>
                </a:solidFill>
              </a:rPr>
              <a:t>You want to apply DevOps practices in Azure</a:t>
            </a:r>
          </a:p>
          <a:p>
            <a:pPr lvl="1">
              <a:spcAft>
                <a:spcPts val="600"/>
              </a:spcAft>
            </a:pPr>
            <a:endParaRPr lang="en-US" sz="20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Rectangle 6">
            <a:extLst>
              <a:ext uri="{FF2B5EF4-FFF2-40B4-BE49-F238E27FC236}">
                <a16:creationId xmlns:a16="http://schemas.microsoft.com/office/drawing/2014/main" id="{B165FA18-289C-4EFB-AE2B-BE85F4F369A0}"/>
              </a:ext>
            </a:extLst>
          </p:cNvPr>
          <p:cNvSpPr/>
          <p:nvPr/>
        </p:nvSpPr>
        <p:spPr>
          <a:xfrm>
            <a:off x="1060534" y="1175633"/>
            <a:ext cx="2485744"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Rearchitect</a:t>
            </a:r>
          </a:p>
        </p:txBody>
      </p:sp>
      <p:sp>
        <p:nvSpPr>
          <p:cNvPr id="6" name="Freeform 96">
            <a:extLst>
              <a:ext uri="{FF2B5EF4-FFF2-40B4-BE49-F238E27FC236}">
                <a16:creationId xmlns:a16="http://schemas.microsoft.com/office/drawing/2014/main" id="{DAB30C43-548C-4887-B20A-9D3D74BF2C04}"/>
              </a:ext>
            </a:extLst>
          </p:cNvPr>
          <p:cNvSpPr>
            <a:spLocks noChangeAspect="1" noEditPoints="1"/>
          </p:cNvSpPr>
          <p:nvPr/>
        </p:nvSpPr>
        <p:spPr bwMode="auto">
          <a:xfrm>
            <a:off x="765627" y="1301416"/>
            <a:ext cx="685817" cy="631473"/>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nvGrpSpPr>
          <p:cNvPr id="26" name="Group 25">
            <a:extLst>
              <a:ext uri="{FF2B5EF4-FFF2-40B4-BE49-F238E27FC236}">
                <a16:creationId xmlns:a16="http://schemas.microsoft.com/office/drawing/2014/main" id="{F452C7F1-29D7-4FF7-8344-E5B5784F05D6}"/>
              </a:ext>
            </a:extLst>
          </p:cNvPr>
          <p:cNvGrpSpPr/>
          <p:nvPr/>
        </p:nvGrpSpPr>
        <p:grpSpPr>
          <a:xfrm>
            <a:off x="6618006" y="2320664"/>
            <a:ext cx="4651520" cy="3053947"/>
            <a:chOff x="7081678" y="1425610"/>
            <a:chExt cx="4651520" cy="3053947"/>
          </a:xfrm>
        </p:grpSpPr>
        <p:pic>
          <p:nvPicPr>
            <p:cNvPr id="36" name="Picture 35" descr="Image result for cloud texture">
              <a:extLst>
                <a:ext uri="{FF2B5EF4-FFF2-40B4-BE49-F238E27FC236}">
                  <a16:creationId xmlns:a16="http://schemas.microsoft.com/office/drawing/2014/main" id="{24503E83-4BF9-4539-BB1E-F323D4B5098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912"/>
            <a:stretch/>
          </p:blipFill>
          <p:spPr bwMode="auto">
            <a:xfrm>
              <a:off x="10062696" y="1958543"/>
              <a:ext cx="1670502" cy="2283257"/>
            </a:xfrm>
            <a:prstGeom prst="rect">
              <a:avLst/>
            </a:prstGeom>
            <a:extLst>
              <a:ext uri="{909E8E84-426E-40DD-AFC4-6F175D3DCCD1}">
                <a14:hiddenFill xmlns:a14="http://schemas.microsoft.com/office/drawing/2010/main">
                  <a:solidFill>
                    <a:srgbClr val="FFFFFF"/>
                  </a:solidFill>
                </a14:hiddenFill>
              </a:ext>
            </a:extLst>
          </p:spPr>
        </p:pic>
        <p:sp>
          <p:nvSpPr>
            <p:cNvPr id="37" name="TextBox 165">
              <a:extLst>
                <a:ext uri="{FF2B5EF4-FFF2-40B4-BE49-F238E27FC236}">
                  <a16:creationId xmlns:a16="http://schemas.microsoft.com/office/drawing/2014/main" id="{BC4BF126-17B4-401A-9DBC-75B70DBA11D7}"/>
                </a:ext>
              </a:extLst>
            </p:cNvPr>
            <p:cNvSpPr txBox="1"/>
            <p:nvPr/>
          </p:nvSpPr>
          <p:spPr>
            <a:xfrm>
              <a:off x="10395181" y="1425610"/>
              <a:ext cx="1005532" cy="572464"/>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Segoe UI Semilight"/>
                  <a:ea typeface="+mn-ea"/>
                  <a:cs typeface="+mn-cs"/>
                </a:rPr>
                <a:t>Azure</a:t>
              </a:r>
            </a:p>
          </p:txBody>
        </p:sp>
        <p:sp>
          <p:nvSpPr>
            <p:cNvPr id="38" name="TextBox 169">
              <a:extLst>
                <a:ext uri="{FF2B5EF4-FFF2-40B4-BE49-F238E27FC236}">
                  <a16:creationId xmlns:a16="http://schemas.microsoft.com/office/drawing/2014/main" id="{29160E63-98FC-441B-91B6-8C67CC47449B}"/>
                </a:ext>
              </a:extLst>
            </p:cNvPr>
            <p:cNvSpPr txBox="1"/>
            <p:nvPr/>
          </p:nvSpPr>
          <p:spPr>
            <a:xfrm>
              <a:off x="7081678" y="1439829"/>
              <a:ext cx="1782989" cy="572464"/>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Segoe UI Semilight"/>
                  <a:ea typeface="+mn-ea"/>
                  <a:cs typeface="+mn-cs"/>
                </a:rPr>
                <a:t>On-premises</a:t>
              </a:r>
            </a:p>
          </p:txBody>
        </p:sp>
        <p:sp>
          <p:nvSpPr>
            <p:cNvPr id="39" name="Rectangle 38">
              <a:extLst>
                <a:ext uri="{FF2B5EF4-FFF2-40B4-BE49-F238E27FC236}">
                  <a16:creationId xmlns:a16="http://schemas.microsoft.com/office/drawing/2014/main" id="{A92A3E0C-05AE-4816-86EB-4EF153C69A87}"/>
                </a:ext>
              </a:extLst>
            </p:cNvPr>
            <p:cNvSpPr/>
            <p:nvPr/>
          </p:nvSpPr>
          <p:spPr bwMode="auto">
            <a:xfrm>
              <a:off x="7106688" y="1958543"/>
              <a:ext cx="1670501" cy="2521014"/>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 name="Rectangle 39">
              <a:extLst>
                <a:ext uri="{FF2B5EF4-FFF2-40B4-BE49-F238E27FC236}">
                  <a16:creationId xmlns:a16="http://schemas.microsoft.com/office/drawing/2014/main" id="{30C8F1FF-1DB3-4744-8D7F-0E58970C58C3}"/>
                </a:ext>
              </a:extLst>
            </p:cNvPr>
            <p:cNvSpPr/>
            <p:nvPr/>
          </p:nvSpPr>
          <p:spPr bwMode="auto">
            <a:xfrm>
              <a:off x="10062696" y="1958542"/>
              <a:ext cx="1670502" cy="2521014"/>
            </a:xfrm>
            <a:prstGeom prst="rect">
              <a:avLst/>
            </a:prstGeom>
            <a:solidFill>
              <a:srgbClr val="E6E6E6">
                <a:alpha val="78000"/>
              </a:srgbClr>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1" name="Graphic 178">
              <a:extLst>
                <a:ext uri="{FF2B5EF4-FFF2-40B4-BE49-F238E27FC236}">
                  <a16:creationId xmlns:a16="http://schemas.microsoft.com/office/drawing/2014/main" id="{99C38751-9AC1-48C3-ACF7-FBFCBAA46FB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50756" y="3456114"/>
              <a:ext cx="364126" cy="486151"/>
            </a:xfrm>
            <a:prstGeom prst="rect">
              <a:avLst/>
            </a:prstGeom>
          </p:spPr>
        </p:pic>
        <p:sp>
          <p:nvSpPr>
            <p:cNvPr id="42" name="TextBox 179">
              <a:extLst>
                <a:ext uri="{FF2B5EF4-FFF2-40B4-BE49-F238E27FC236}">
                  <a16:creationId xmlns:a16="http://schemas.microsoft.com/office/drawing/2014/main" id="{91D80A1D-0AB2-4217-A837-FA17B42F30EB}"/>
                </a:ext>
              </a:extLst>
            </p:cNvPr>
            <p:cNvSpPr txBox="1"/>
            <p:nvPr/>
          </p:nvSpPr>
          <p:spPr>
            <a:xfrm>
              <a:off x="10128732" y="3904461"/>
              <a:ext cx="1538429" cy="44781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SQL Database</a:t>
              </a:r>
            </a:p>
          </p:txBody>
        </p:sp>
        <p:sp>
          <p:nvSpPr>
            <p:cNvPr id="43" name="TextBox 180">
              <a:extLst>
                <a:ext uri="{FF2B5EF4-FFF2-40B4-BE49-F238E27FC236}">
                  <a16:creationId xmlns:a16="http://schemas.microsoft.com/office/drawing/2014/main" id="{102C4F00-93A8-427C-BCF9-0B4B1324DEAB}"/>
                </a:ext>
              </a:extLst>
            </p:cNvPr>
            <p:cNvSpPr txBox="1"/>
            <p:nvPr/>
          </p:nvSpPr>
          <p:spPr>
            <a:xfrm>
              <a:off x="10112583" y="2612582"/>
              <a:ext cx="1589910" cy="627864"/>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Kubernetes Service (AKS)</a:t>
              </a:r>
            </a:p>
          </p:txBody>
        </p:sp>
        <p:sp>
          <p:nvSpPr>
            <p:cNvPr id="44" name="Rectangle 43">
              <a:extLst>
                <a:ext uri="{FF2B5EF4-FFF2-40B4-BE49-F238E27FC236}">
                  <a16:creationId xmlns:a16="http://schemas.microsoft.com/office/drawing/2014/main" id="{9046EAD7-3A21-464E-8CAE-29FA66E13379}"/>
                </a:ext>
              </a:extLst>
            </p:cNvPr>
            <p:cNvSpPr/>
            <p:nvPr/>
          </p:nvSpPr>
          <p:spPr>
            <a:xfrm>
              <a:off x="7263239" y="3934224"/>
              <a:ext cx="1371016" cy="424732"/>
            </a:xfrm>
            <a:prstGeom prst="rect">
              <a:avLst/>
            </a:prstGeom>
            <a:ln>
              <a:noFill/>
            </a:ln>
          </p:spPr>
          <p:txBody>
            <a:bodyPr wrap="none" lIns="0" r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SQL Server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(on Windows Server)</a:t>
              </a:r>
            </a:p>
          </p:txBody>
        </p:sp>
        <p:sp>
          <p:nvSpPr>
            <p:cNvPr id="45" name="PageRight_E761">
              <a:extLst>
                <a:ext uri="{FF2B5EF4-FFF2-40B4-BE49-F238E27FC236}">
                  <a16:creationId xmlns:a16="http://schemas.microsoft.com/office/drawing/2014/main" id="{9DFD4B4C-D019-408D-BE10-ABFD494D2459}"/>
                </a:ext>
              </a:extLst>
            </p:cNvPr>
            <p:cNvSpPr>
              <a:spLocks noChangeAspect="1" noEditPoints="1"/>
            </p:cNvSpPr>
            <p:nvPr/>
          </p:nvSpPr>
          <p:spPr bwMode="auto">
            <a:xfrm>
              <a:off x="9266910" y="2843082"/>
              <a:ext cx="355952" cy="356213"/>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cxnSp>
          <p:nvCxnSpPr>
            <p:cNvPr id="46" name="Straight Connector 45">
              <a:extLst>
                <a:ext uri="{FF2B5EF4-FFF2-40B4-BE49-F238E27FC236}">
                  <a16:creationId xmlns:a16="http://schemas.microsoft.com/office/drawing/2014/main" id="{6A00D2A8-798B-4625-B2BB-DE726EA5A4F8}"/>
                </a:ext>
              </a:extLst>
            </p:cNvPr>
            <p:cNvCxnSpPr>
              <a:cxnSpLocks/>
            </p:cNvCxnSpPr>
            <p:nvPr/>
          </p:nvCxnSpPr>
          <p:spPr>
            <a:xfrm>
              <a:off x="7122040" y="3089707"/>
              <a:ext cx="1639796" cy="0"/>
            </a:xfrm>
            <a:prstGeom prst="line">
              <a:avLst/>
            </a:prstGeom>
            <a:noFill/>
            <a:ln w="25400" cap="rnd" cmpd="sng" algn="ctr">
              <a:solidFill>
                <a:srgbClr val="353535">
                  <a:alpha val="35000"/>
                </a:srgbClr>
              </a:solidFill>
              <a:prstDash val="sysDot"/>
              <a:headEnd type="none"/>
              <a:tailEnd type="none"/>
            </a:ln>
            <a:effectLst/>
          </p:spPr>
        </p:cxnSp>
        <p:cxnSp>
          <p:nvCxnSpPr>
            <p:cNvPr id="47" name="Straight Connector 46">
              <a:extLst>
                <a:ext uri="{FF2B5EF4-FFF2-40B4-BE49-F238E27FC236}">
                  <a16:creationId xmlns:a16="http://schemas.microsoft.com/office/drawing/2014/main" id="{7B5F9FBD-7E89-4881-AEA4-22C12A23E3BF}"/>
                </a:ext>
              </a:extLst>
            </p:cNvPr>
            <p:cNvCxnSpPr>
              <a:cxnSpLocks/>
            </p:cNvCxnSpPr>
            <p:nvPr/>
          </p:nvCxnSpPr>
          <p:spPr>
            <a:xfrm>
              <a:off x="10027365" y="3114478"/>
              <a:ext cx="1639796" cy="0"/>
            </a:xfrm>
            <a:prstGeom prst="line">
              <a:avLst/>
            </a:prstGeom>
            <a:noFill/>
            <a:ln w="25400" cap="rnd" cmpd="sng" algn="ctr">
              <a:solidFill>
                <a:srgbClr val="353535">
                  <a:alpha val="35000"/>
                </a:srgbClr>
              </a:solidFill>
              <a:prstDash val="sysDot"/>
              <a:headEnd type="none"/>
              <a:tailEnd type="none"/>
            </a:ln>
            <a:effectLst/>
          </p:spPr>
        </p:cxnSp>
        <p:pic>
          <p:nvPicPr>
            <p:cNvPr id="48" name="Graphic 185">
              <a:extLst>
                <a:ext uri="{FF2B5EF4-FFF2-40B4-BE49-F238E27FC236}">
                  <a16:creationId xmlns:a16="http://schemas.microsoft.com/office/drawing/2014/main" id="{9DF1D7FE-7135-4CCB-8DC2-1ACE33D7F86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02513" y="3401068"/>
              <a:ext cx="370660" cy="485413"/>
            </a:xfrm>
            <a:prstGeom prst="rect">
              <a:avLst/>
            </a:prstGeom>
          </p:spPr>
        </p:pic>
      </p:grpSp>
      <p:sp>
        <p:nvSpPr>
          <p:cNvPr id="27" name="TextBox 187">
            <a:extLst>
              <a:ext uri="{FF2B5EF4-FFF2-40B4-BE49-F238E27FC236}">
                <a16:creationId xmlns:a16="http://schemas.microsoft.com/office/drawing/2014/main" id="{B44F740D-25C4-4536-9089-56B6D5E3A3D9}"/>
              </a:ext>
            </a:extLst>
          </p:cNvPr>
          <p:cNvSpPr txBox="1"/>
          <p:nvPr/>
        </p:nvSpPr>
        <p:spPr>
          <a:xfrm>
            <a:off x="9900470" y="2732341"/>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sp>
        <p:nvSpPr>
          <p:cNvPr id="28" name="TextBox 188">
            <a:extLst>
              <a:ext uri="{FF2B5EF4-FFF2-40B4-BE49-F238E27FC236}">
                <a16:creationId xmlns:a16="http://schemas.microsoft.com/office/drawing/2014/main" id="{D45B317F-C698-442B-9FF6-97E8415DD78F}"/>
              </a:ext>
            </a:extLst>
          </p:cNvPr>
          <p:cNvSpPr txBox="1"/>
          <p:nvPr/>
        </p:nvSpPr>
        <p:spPr>
          <a:xfrm>
            <a:off x="9890661" y="3912797"/>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29" name="TextBox 189">
            <a:extLst>
              <a:ext uri="{FF2B5EF4-FFF2-40B4-BE49-F238E27FC236}">
                <a16:creationId xmlns:a16="http://schemas.microsoft.com/office/drawing/2014/main" id="{D4CDDF9C-1288-4D7C-AFCF-9A43A35B2BA5}"/>
              </a:ext>
            </a:extLst>
          </p:cNvPr>
          <p:cNvSpPr txBox="1"/>
          <p:nvPr/>
        </p:nvSpPr>
        <p:spPr>
          <a:xfrm>
            <a:off x="6870745" y="3921183"/>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30" name="TextBox 190">
            <a:extLst>
              <a:ext uri="{FF2B5EF4-FFF2-40B4-BE49-F238E27FC236}">
                <a16:creationId xmlns:a16="http://schemas.microsoft.com/office/drawing/2014/main" id="{F0E982B4-9710-4859-B608-CF82C618A228}"/>
              </a:ext>
            </a:extLst>
          </p:cNvPr>
          <p:cNvSpPr txBox="1"/>
          <p:nvPr/>
        </p:nvSpPr>
        <p:spPr>
          <a:xfrm>
            <a:off x="6862999" y="2751346"/>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pic>
        <p:nvPicPr>
          <p:cNvPr id="31" name="Graphic 191">
            <a:extLst>
              <a:ext uri="{FF2B5EF4-FFF2-40B4-BE49-F238E27FC236}">
                <a16:creationId xmlns:a16="http://schemas.microsoft.com/office/drawing/2014/main" id="{C50F53AE-4C46-4A8A-A2FD-E4F9F0B88C6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89474" y="4454350"/>
            <a:ext cx="259424" cy="264474"/>
          </a:xfrm>
          <a:prstGeom prst="rect">
            <a:avLst/>
          </a:prstGeom>
        </p:spPr>
      </p:pic>
      <p:pic>
        <p:nvPicPr>
          <p:cNvPr id="33" name="Graphic 196">
            <a:extLst>
              <a:ext uri="{FF2B5EF4-FFF2-40B4-BE49-F238E27FC236}">
                <a16:creationId xmlns:a16="http://schemas.microsoft.com/office/drawing/2014/main" id="{2CB2F395-91C5-49BB-BE3A-80E72521DF6E}"/>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136405" y="3157584"/>
            <a:ext cx="595735" cy="439841"/>
          </a:xfrm>
          <a:prstGeom prst="rect">
            <a:avLst/>
          </a:prstGeom>
        </p:spPr>
      </p:pic>
      <p:pic>
        <p:nvPicPr>
          <p:cNvPr id="34" name="Graphic 35">
            <a:extLst>
              <a:ext uri="{FF2B5EF4-FFF2-40B4-BE49-F238E27FC236}">
                <a16:creationId xmlns:a16="http://schemas.microsoft.com/office/drawing/2014/main" id="{C49BF1B4-94B8-48C6-946E-AA1D575705F5}"/>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069840" y="3239216"/>
            <a:ext cx="308076" cy="333306"/>
          </a:xfrm>
          <a:prstGeom prst="rect">
            <a:avLst/>
          </a:prstGeom>
        </p:spPr>
      </p:pic>
      <p:pic>
        <p:nvPicPr>
          <p:cNvPr id="35" name="Graphic 36">
            <a:extLst>
              <a:ext uri="{FF2B5EF4-FFF2-40B4-BE49-F238E27FC236}">
                <a16:creationId xmlns:a16="http://schemas.microsoft.com/office/drawing/2014/main" id="{27169CCC-8909-4B26-939D-99BDF3EABD31}"/>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396111" y="3245111"/>
            <a:ext cx="352787" cy="322175"/>
          </a:xfrm>
          <a:prstGeom prst="rect">
            <a:avLst/>
          </a:prstGeom>
        </p:spPr>
      </p:pic>
    </p:spTree>
    <p:extLst>
      <p:ext uri="{BB962C8B-B14F-4D97-AF65-F5344CB8AC3E}">
        <p14:creationId xmlns:p14="http://schemas.microsoft.com/office/powerpoint/2010/main" val="2438370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889877-4CFC-4C85-AE85-560FE80DCF54}"/>
              </a:ext>
            </a:extLst>
          </p:cNvPr>
          <p:cNvPicPr>
            <a:picLocks noChangeAspect="1"/>
          </p:cNvPicPr>
          <p:nvPr/>
        </p:nvPicPr>
        <p:blipFill>
          <a:blip r:embed="rId3"/>
          <a:stretch>
            <a:fillRect/>
          </a:stretch>
        </p:blipFill>
        <p:spPr>
          <a:xfrm>
            <a:off x="7982622" y="1946851"/>
            <a:ext cx="2621688" cy="4365358"/>
          </a:xfrm>
          <a:prstGeom prst="rect">
            <a:avLst/>
          </a:prstGeom>
        </p:spPr>
      </p:pic>
      <p:sp>
        <p:nvSpPr>
          <p:cNvPr id="3" name="Content Placeholder 2"/>
          <p:cNvSpPr>
            <a:spLocks noGrp="1"/>
          </p:cNvSpPr>
          <p:nvPr>
            <p:ph type="body" sz="quarter" idx="10"/>
          </p:nvPr>
        </p:nvSpPr>
        <p:spPr>
          <a:xfrm>
            <a:off x="269239" y="2116183"/>
            <a:ext cx="5569858" cy="4510911"/>
          </a:xfrm>
        </p:spPr>
        <p:txBody>
          <a:bodyPr>
            <a:noAutofit/>
          </a:bodyPr>
          <a:lstStyle/>
          <a:p>
            <a:pPr>
              <a:spcAft>
                <a:spcPts val="600"/>
              </a:spcAft>
            </a:pPr>
            <a:r>
              <a:rPr lang="en-US" sz="2400" dirty="0">
                <a:solidFill>
                  <a:schemeClr val="tx1"/>
                </a:solidFill>
              </a:rPr>
              <a:t>Rebuild an application from scratch using cloud-native technology</a:t>
            </a:r>
          </a:p>
          <a:p>
            <a:pPr>
              <a:spcAft>
                <a:spcPts val="600"/>
              </a:spcAft>
            </a:pPr>
            <a:r>
              <a:rPr lang="en-US" sz="2400" dirty="0">
                <a:solidFill>
                  <a:schemeClr val="tx1"/>
                </a:solidFill>
              </a:rPr>
              <a:t>Use when:</a:t>
            </a:r>
          </a:p>
          <a:p>
            <a:pPr lvl="1">
              <a:spcAft>
                <a:spcPts val="600"/>
              </a:spcAft>
            </a:pPr>
            <a:r>
              <a:rPr lang="en-US" sz="1900" dirty="0">
                <a:solidFill>
                  <a:schemeClr val="tx1"/>
                </a:solidFill>
              </a:rPr>
              <a:t>You want rapid development</a:t>
            </a:r>
          </a:p>
          <a:p>
            <a:pPr lvl="1">
              <a:spcAft>
                <a:spcPts val="600"/>
              </a:spcAft>
            </a:pPr>
            <a:r>
              <a:rPr lang="en-US" sz="1900" dirty="0">
                <a:solidFill>
                  <a:schemeClr val="tx1"/>
                </a:solidFill>
              </a:rPr>
              <a:t>Existing application is functionally limited</a:t>
            </a:r>
          </a:p>
          <a:p>
            <a:pPr lvl="1">
              <a:spcAft>
                <a:spcPts val="600"/>
              </a:spcAft>
            </a:pPr>
            <a:r>
              <a:rPr lang="en-US" sz="1900" dirty="0">
                <a:solidFill>
                  <a:schemeClr val="tx1"/>
                </a:solidFill>
              </a:rPr>
              <a:t>You are ready to build applications with cloud-native technology</a:t>
            </a:r>
          </a:p>
          <a:p>
            <a:pPr lvl="1">
              <a:spcAft>
                <a:spcPts val="600"/>
              </a:spcAft>
            </a:pPr>
            <a:r>
              <a:rPr lang="en-US" sz="1900" dirty="0">
                <a:solidFill>
                  <a:schemeClr val="tx1"/>
                </a:solidFill>
              </a:rPr>
              <a:t>You want to take advantage of advances in AI, blockchain and IoT</a:t>
            </a:r>
          </a:p>
          <a:p>
            <a:pPr lvl="1">
              <a:spcAft>
                <a:spcPts val="600"/>
              </a:spcAft>
            </a:pPr>
            <a:r>
              <a:rPr lang="en-US" sz="1900" dirty="0">
                <a:solidFill>
                  <a:schemeClr val="tx1"/>
                </a:solidFill>
              </a:rPr>
              <a:t>You want to apply DevOps practices in Azure</a:t>
            </a:r>
          </a:p>
          <a:p>
            <a:pPr lvl="1">
              <a:spcAft>
                <a:spcPts val="600"/>
              </a:spcAft>
            </a:pPr>
            <a:endParaRPr lang="en-US" sz="20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Rectangle 6">
            <a:extLst>
              <a:ext uri="{FF2B5EF4-FFF2-40B4-BE49-F238E27FC236}">
                <a16:creationId xmlns:a16="http://schemas.microsoft.com/office/drawing/2014/main" id="{B165FA18-289C-4EFB-AE2B-BE85F4F369A0}"/>
              </a:ext>
            </a:extLst>
          </p:cNvPr>
          <p:cNvSpPr/>
          <p:nvPr/>
        </p:nvSpPr>
        <p:spPr>
          <a:xfrm>
            <a:off x="1060534" y="1175633"/>
            <a:ext cx="2485744"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Rebuild</a:t>
            </a:r>
          </a:p>
        </p:txBody>
      </p:sp>
      <p:sp>
        <p:nvSpPr>
          <p:cNvPr id="8" name="tool">
            <a:extLst>
              <a:ext uri="{FF2B5EF4-FFF2-40B4-BE49-F238E27FC236}">
                <a16:creationId xmlns:a16="http://schemas.microsoft.com/office/drawing/2014/main" id="{65708B82-681A-420F-A704-244D61C4EDF8}"/>
              </a:ext>
            </a:extLst>
          </p:cNvPr>
          <p:cNvSpPr>
            <a:spLocks noChangeAspect="1" noEditPoints="1"/>
          </p:cNvSpPr>
          <p:nvPr/>
        </p:nvSpPr>
        <p:spPr bwMode="auto">
          <a:xfrm>
            <a:off x="896305" y="1246686"/>
            <a:ext cx="497065" cy="700165"/>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7" name="TextBox 65">
            <a:extLst>
              <a:ext uri="{FF2B5EF4-FFF2-40B4-BE49-F238E27FC236}">
                <a16:creationId xmlns:a16="http://schemas.microsoft.com/office/drawing/2014/main" id="{C3E83CFB-09C5-4BF7-85E3-21EDA61BA095}"/>
              </a:ext>
            </a:extLst>
          </p:cNvPr>
          <p:cNvSpPr txBox="1"/>
          <p:nvPr/>
        </p:nvSpPr>
        <p:spPr>
          <a:xfrm>
            <a:off x="8732611" y="1454016"/>
            <a:ext cx="1005532" cy="572464"/>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Segoe UI Semilight"/>
                <a:ea typeface="+mn-ea"/>
                <a:cs typeface="+mn-cs"/>
              </a:rPr>
              <a:t>Azure</a:t>
            </a:r>
          </a:p>
        </p:txBody>
      </p:sp>
      <p:sp>
        <p:nvSpPr>
          <p:cNvPr id="18" name="Rectangle 17">
            <a:extLst>
              <a:ext uri="{FF2B5EF4-FFF2-40B4-BE49-F238E27FC236}">
                <a16:creationId xmlns:a16="http://schemas.microsoft.com/office/drawing/2014/main" id="{14E65735-FDB7-4183-B8AC-6538DD495A5B}"/>
              </a:ext>
            </a:extLst>
          </p:cNvPr>
          <p:cNvSpPr/>
          <p:nvPr/>
        </p:nvSpPr>
        <p:spPr bwMode="auto">
          <a:xfrm>
            <a:off x="7974258" y="1946850"/>
            <a:ext cx="2621688" cy="4360449"/>
          </a:xfrm>
          <a:prstGeom prst="rect">
            <a:avLst/>
          </a:prstGeom>
          <a:solidFill>
            <a:srgbClr val="E6E6E6">
              <a:alpha val="78000"/>
            </a:srgbClr>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9" name="Graphic 49">
            <a:extLst>
              <a:ext uri="{FF2B5EF4-FFF2-40B4-BE49-F238E27FC236}">
                <a16:creationId xmlns:a16="http://schemas.microsoft.com/office/drawing/2014/main" id="{D16CC5ED-8A0D-411A-AB8D-C42A629F1A0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67361" y="3108101"/>
            <a:ext cx="530501" cy="489054"/>
          </a:xfrm>
          <a:prstGeom prst="rect">
            <a:avLst/>
          </a:prstGeom>
        </p:spPr>
      </p:pic>
      <p:pic>
        <p:nvPicPr>
          <p:cNvPr id="20" name="Graphic 52">
            <a:extLst>
              <a:ext uri="{FF2B5EF4-FFF2-40B4-BE49-F238E27FC236}">
                <a16:creationId xmlns:a16="http://schemas.microsoft.com/office/drawing/2014/main" id="{CE60642A-A6FE-409A-8AC2-1E7E9B04A3A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36097" y="3131759"/>
            <a:ext cx="564354" cy="437939"/>
          </a:xfrm>
          <a:prstGeom prst="rect">
            <a:avLst/>
          </a:prstGeom>
        </p:spPr>
      </p:pic>
      <p:pic>
        <p:nvPicPr>
          <p:cNvPr id="21" name="Graphic 54">
            <a:extLst>
              <a:ext uri="{FF2B5EF4-FFF2-40B4-BE49-F238E27FC236}">
                <a16:creationId xmlns:a16="http://schemas.microsoft.com/office/drawing/2014/main" id="{0CBF41B7-D992-456B-B1E0-76058263695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568376">
            <a:off x="8982583" y="5385398"/>
            <a:ext cx="565188" cy="562876"/>
          </a:xfrm>
          <a:prstGeom prst="rect">
            <a:avLst/>
          </a:prstGeom>
        </p:spPr>
      </p:pic>
      <p:pic>
        <p:nvPicPr>
          <p:cNvPr id="22" name="Graphic 57">
            <a:extLst>
              <a:ext uri="{FF2B5EF4-FFF2-40B4-BE49-F238E27FC236}">
                <a16:creationId xmlns:a16="http://schemas.microsoft.com/office/drawing/2014/main" id="{4BB34202-63BF-44A5-95C4-FB0ABB1556D8}"/>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017500" y="4225408"/>
            <a:ext cx="504128" cy="673072"/>
          </a:xfrm>
          <a:prstGeom prst="rect">
            <a:avLst/>
          </a:prstGeom>
        </p:spPr>
      </p:pic>
      <p:sp>
        <p:nvSpPr>
          <p:cNvPr id="10" name="TextBox 73">
            <a:extLst>
              <a:ext uri="{FF2B5EF4-FFF2-40B4-BE49-F238E27FC236}">
                <a16:creationId xmlns:a16="http://schemas.microsoft.com/office/drawing/2014/main" id="{505AF010-DF01-49FC-967C-36FCF6F33AA1}"/>
              </a:ext>
            </a:extLst>
          </p:cNvPr>
          <p:cNvSpPr txBox="1"/>
          <p:nvPr/>
        </p:nvSpPr>
        <p:spPr>
          <a:xfrm>
            <a:off x="8671562" y="3784614"/>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11" name="TextBox 74">
            <a:extLst>
              <a:ext uri="{FF2B5EF4-FFF2-40B4-BE49-F238E27FC236}">
                <a16:creationId xmlns:a16="http://schemas.microsoft.com/office/drawing/2014/main" id="{66CC5B42-1E33-4700-BAA4-33A30920350B}"/>
              </a:ext>
            </a:extLst>
          </p:cNvPr>
          <p:cNvSpPr txBox="1"/>
          <p:nvPr/>
        </p:nvSpPr>
        <p:spPr>
          <a:xfrm>
            <a:off x="8761299" y="1936399"/>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sp>
        <p:nvSpPr>
          <p:cNvPr id="12" name="TextBox 75">
            <a:extLst>
              <a:ext uri="{FF2B5EF4-FFF2-40B4-BE49-F238E27FC236}">
                <a16:creationId xmlns:a16="http://schemas.microsoft.com/office/drawing/2014/main" id="{B08A5A7A-9404-43F1-B73C-A621C780E344}"/>
              </a:ext>
            </a:extLst>
          </p:cNvPr>
          <p:cNvSpPr txBox="1"/>
          <p:nvPr/>
        </p:nvSpPr>
        <p:spPr>
          <a:xfrm>
            <a:off x="8495962" y="4838488"/>
            <a:ext cx="1538429" cy="44781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SQL Database</a:t>
            </a:r>
          </a:p>
        </p:txBody>
      </p:sp>
      <p:sp>
        <p:nvSpPr>
          <p:cNvPr id="13" name="TextBox 76">
            <a:extLst>
              <a:ext uri="{FF2B5EF4-FFF2-40B4-BE49-F238E27FC236}">
                <a16:creationId xmlns:a16="http://schemas.microsoft.com/office/drawing/2014/main" id="{7EEC0C16-6A68-4B99-8189-205170EF037C}"/>
              </a:ext>
            </a:extLst>
          </p:cNvPr>
          <p:cNvSpPr txBox="1"/>
          <p:nvPr/>
        </p:nvSpPr>
        <p:spPr>
          <a:xfrm>
            <a:off x="8477436" y="5859484"/>
            <a:ext cx="1538429" cy="44781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Cosmos DB</a:t>
            </a:r>
          </a:p>
        </p:txBody>
      </p:sp>
      <p:sp>
        <p:nvSpPr>
          <p:cNvPr id="14" name="TextBox 83">
            <a:extLst>
              <a:ext uri="{FF2B5EF4-FFF2-40B4-BE49-F238E27FC236}">
                <a16:creationId xmlns:a16="http://schemas.microsoft.com/office/drawing/2014/main" id="{485648C8-E697-4763-887D-208572C0E456}"/>
              </a:ext>
            </a:extLst>
          </p:cNvPr>
          <p:cNvSpPr txBox="1"/>
          <p:nvPr/>
        </p:nvSpPr>
        <p:spPr>
          <a:xfrm>
            <a:off x="7983199" y="3455558"/>
            <a:ext cx="1538429" cy="44781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Functions </a:t>
            </a:r>
          </a:p>
        </p:txBody>
      </p:sp>
      <p:sp>
        <p:nvSpPr>
          <p:cNvPr id="15" name="TextBox 84">
            <a:extLst>
              <a:ext uri="{FF2B5EF4-FFF2-40B4-BE49-F238E27FC236}">
                <a16:creationId xmlns:a16="http://schemas.microsoft.com/office/drawing/2014/main" id="{8542F960-2ED3-41A4-9A5A-480D0E177EEB}"/>
              </a:ext>
            </a:extLst>
          </p:cNvPr>
          <p:cNvSpPr txBox="1"/>
          <p:nvPr/>
        </p:nvSpPr>
        <p:spPr>
          <a:xfrm>
            <a:off x="9149059" y="3455558"/>
            <a:ext cx="1538429" cy="44781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Logic Apps</a:t>
            </a:r>
          </a:p>
        </p:txBody>
      </p:sp>
      <p:cxnSp>
        <p:nvCxnSpPr>
          <p:cNvPr id="23" name="Straight Connector 22">
            <a:extLst>
              <a:ext uri="{FF2B5EF4-FFF2-40B4-BE49-F238E27FC236}">
                <a16:creationId xmlns:a16="http://schemas.microsoft.com/office/drawing/2014/main" id="{AC7A750C-87D1-4C93-B6A6-2600A547710A}"/>
              </a:ext>
            </a:extLst>
          </p:cNvPr>
          <p:cNvCxnSpPr>
            <a:cxnSpLocks/>
          </p:cNvCxnSpPr>
          <p:nvPr/>
        </p:nvCxnSpPr>
        <p:spPr>
          <a:xfrm>
            <a:off x="7982622" y="3869893"/>
            <a:ext cx="2613324" cy="0"/>
          </a:xfrm>
          <a:prstGeom prst="line">
            <a:avLst/>
          </a:prstGeom>
          <a:noFill/>
          <a:ln w="25400" cap="rnd" cmpd="sng" algn="ctr">
            <a:solidFill>
              <a:srgbClr val="353535">
                <a:alpha val="35000"/>
              </a:srgbClr>
            </a:solidFill>
            <a:prstDash val="sysDot"/>
            <a:headEnd type="none"/>
            <a:tailEnd type="none"/>
          </a:ln>
          <a:effectLst/>
        </p:spPr>
      </p:cxnSp>
      <p:pic>
        <p:nvPicPr>
          <p:cNvPr id="24" name="Picture 23">
            <a:extLst>
              <a:ext uri="{FF2B5EF4-FFF2-40B4-BE49-F238E27FC236}">
                <a16:creationId xmlns:a16="http://schemas.microsoft.com/office/drawing/2014/main" id="{9A518572-EEC3-4B39-9AF1-4457AA5D09BC}"/>
              </a:ext>
            </a:extLst>
          </p:cNvPr>
          <p:cNvPicPr>
            <a:picLocks noChangeAspect="1"/>
          </p:cNvPicPr>
          <p:nvPr/>
        </p:nvPicPr>
        <p:blipFill>
          <a:blip r:embed="rId12" cstate="print">
            <a:biLevel thresh="75000"/>
            <a:extLst>
              <a:ext uri="{28A0092B-C50C-407E-A947-70E740481C1C}">
                <a14:useLocalDpi xmlns:a14="http://schemas.microsoft.com/office/drawing/2010/main" val="0"/>
              </a:ext>
            </a:extLst>
          </a:blip>
          <a:stretch>
            <a:fillRect/>
          </a:stretch>
        </p:blipFill>
        <p:spPr>
          <a:xfrm>
            <a:off x="8533443" y="2337788"/>
            <a:ext cx="437940" cy="437940"/>
          </a:xfrm>
          <a:prstGeom prst="rect">
            <a:avLst/>
          </a:prstGeom>
        </p:spPr>
      </p:pic>
      <p:pic>
        <p:nvPicPr>
          <p:cNvPr id="28" name="Picture 27">
            <a:extLst>
              <a:ext uri="{FF2B5EF4-FFF2-40B4-BE49-F238E27FC236}">
                <a16:creationId xmlns:a16="http://schemas.microsoft.com/office/drawing/2014/main" id="{7568F7DE-52D9-42CB-BFE7-D8D8FA6DC393}"/>
              </a:ext>
            </a:extLst>
          </p:cNvPr>
          <p:cNvPicPr>
            <a:picLocks noChangeAspect="1"/>
          </p:cNvPicPr>
          <p:nvPr/>
        </p:nvPicPr>
        <p:blipFill>
          <a:blip r:embed="rId13" cstate="print">
            <a:biLevel thresh="75000"/>
            <a:extLst>
              <a:ext uri="{28A0092B-C50C-407E-A947-70E740481C1C}">
                <a14:useLocalDpi xmlns:a14="http://schemas.microsoft.com/office/drawing/2010/main" val="0"/>
              </a:ext>
            </a:extLst>
          </a:blip>
          <a:stretch>
            <a:fillRect/>
          </a:stretch>
        </p:blipFill>
        <p:spPr>
          <a:xfrm>
            <a:off x="9626671" y="2296846"/>
            <a:ext cx="502739" cy="502739"/>
          </a:xfrm>
          <a:prstGeom prst="rect">
            <a:avLst/>
          </a:prstGeom>
        </p:spPr>
      </p:pic>
      <p:sp>
        <p:nvSpPr>
          <p:cNvPr id="29" name="TextBox 83">
            <a:extLst>
              <a:ext uri="{FF2B5EF4-FFF2-40B4-BE49-F238E27FC236}">
                <a16:creationId xmlns:a16="http://schemas.microsoft.com/office/drawing/2014/main" id="{E4CE6C0C-DB42-481C-8565-1A10E1BA24A2}"/>
              </a:ext>
            </a:extLst>
          </p:cNvPr>
          <p:cNvSpPr txBox="1"/>
          <p:nvPr/>
        </p:nvSpPr>
        <p:spPr>
          <a:xfrm>
            <a:off x="8007613" y="2651712"/>
            <a:ext cx="1538429" cy="44781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Web Apps</a:t>
            </a:r>
          </a:p>
        </p:txBody>
      </p:sp>
      <p:sp>
        <p:nvSpPr>
          <p:cNvPr id="30" name="TextBox 83">
            <a:extLst>
              <a:ext uri="{FF2B5EF4-FFF2-40B4-BE49-F238E27FC236}">
                <a16:creationId xmlns:a16="http://schemas.microsoft.com/office/drawing/2014/main" id="{760292D3-6794-4AC8-8A1A-B9705873FE1F}"/>
              </a:ext>
            </a:extLst>
          </p:cNvPr>
          <p:cNvSpPr txBox="1"/>
          <p:nvPr/>
        </p:nvSpPr>
        <p:spPr>
          <a:xfrm>
            <a:off x="9149058" y="2647874"/>
            <a:ext cx="1538429" cy="44781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Stream Analytics</a:t>
            </a:r>
          </a:p>
        </p:txBody>
      </p:sp>
    </p:spTree>
    <p:extLst>
      <p:ext uri="{BB962C8B-B14F-4D97-AF65-F5344CB8AC3E}">
        <p14:creationId xmlns:p14="http://schemas.microsoft.com/office/powerpoint/2010/main" val="3826456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74753" y="2157761"/>
            <a:ext cx="5478916" cy="4054561"/>
          </a:xfrm>
        </p:spPr>
        <p:txBody>
          <a:bodyPr>
            <a:noAutofit/>
          </a:bodyPr>
          <a:lstStyle/>
          <a:p>
            <a:pPr>
              <a:spcAft>
                <a:spcPts val="600"/>
              </a:spcAft>
            </a:pPr>
            <a:r>
              <a:rPr lang="en-US" sz="2100" dirty="0">
                <a:solidFill>
                  <a:schemeClr val="tx1"/>
                </a:solidFill>
              </a:rPr>
              <a:t>Virtual machines in Azure can be backed up using Azure Backup. </a:t>
            </a:r>
          </a:p>
          <a:p>
            <a:pPr lvl="1">
              <a:spcAft>
                <a:spcPts val="600"/>
              </a:spcAft>
            </a:pPr>
            <a:r>
              <a:rPr lang="en-US" sz="1600" dirty="0">
                <a:solidFill>
                  <a:schemeClr val="tx1"/>
                </a:solidFill>
              </a:rPr>
              <a:t>Application-consistent backups stored into geo-redundant storage</a:t>
            </a:r>
          </a:p>
          <a:p>
            <a:pPr lvl="1">
              <a:spcAft>
                <a:spcPts val="600"/>
              </a:spcAft>
            </a:pPr>
            <a:r>
              <a:rPr lang="en-US" sz="1600" dirty="0">
                <a:solidFill>
                  <a:schemeClr val="tx1"/>
                </a:solidFill>
              </a:rPr>
              <a:t>Backup on-premises or cloud</a:t>
            </a:r>
          </a:p>
          <a:p>
            <a:pPr lvl="1">
              <a:spcAft>
                <a:spcPts val="600"/>
              </a:spcAft>
            </a:pPr>
            <a:r>
              <a:rPr lang="en-US" sz="1600" dirty="0">
                <a:solidFill>
                  <a:schemeClr val="tx1"/>
                </a:solidFill>
              </a:rPr>
              <a:t>Backups are encrypted by default</a:t>
            </a:r>
          </a:p>
          <a:p>
            <a:pPr lvl="1">
              <a:spcAft>
                <a:spcPts val="600"/>
              </a:spcAft>
            </a:pPr>
            <a:r>
              <a:rPr lang="en-US" sz="1600" dirty="0">
                <a:solidFill>
                  <a:schemeClr val="tx1"/>
                </a:solidFill>
              </a:rPr>
              <a:t>Backups will be stored in a Recovery Services vault up to 9999 recovery points</a:t>
            </a:r>
          </a:p>
          <a:p>
            <a:pPr>
              <a:spcAft>
                <a:spcPts val="600"/>
              </a:spcAft>
            </a:pPr>
            <a:r>
              <a:rPr lang="en-US" sz="2100" dirty="0">
                <a:solidFill>
                  <a:schemeClr val="tx1"/>
                </a:solidFill>
              </a:rPr>
              <a:t>Azure SQL Databases are automatically backed up</a:t>
            </a:r>
          </a:p>
          <a:p>
            <a:pPr lvl="1">
              <a:spcAft>
                <a:spcPts val="600"/>
              </a:spcAft>
            </a:pPr>
            <a:r>
              <a:rPr lang="en-US" sz="1600" dirty="0">
                <a:solidFill>
                  <a:schemeClr val="tx1"/>
                </a:solidFill>
              </a:rPr>
              <a:t>Default retention is 35 days</a:t>
            </a:r>
          </a:p>
          <a:p>
            <a:pPr lvl="1">
              <a:spcAft>
                <a:spcPts val="600"/>
              </a:spcAft>
            </a:pPr>
            <a:r>
              <a:rPr lang="en-US" sz="1600" dirty="0">
                <a:solidFill>
                  <a:schemeClr val="tx1"/>
                </a:solidFill>
              </a:rPr>
              <a:t>Long term retention of up to 10 years</a:t>
            </a:r>
          </a:p>
          <a:p>
            <a:pPr lvl="2">
              <a:spcAft>
                <a:spcPts val="600"/>
              </a:spcAft>
            </a:pPr>
            <a:r>
              <a:rPr lang="en-US" sz="1400" dirty="0">
                <a:solidFill>
                  <a:schemeClr val="tx1"/>
                </a:solidFill>
              </a:rPr>
              <a:t>The automated backup is copied to Azure Storage</a:t>
            </a:r>
          </a:p>
          <a:p>
            <a:pPr lvl="2">
              <a:spcAft>
                <a:spcPts val="600"/>
              </a:spcAft>
            </a:pPr>
            <a:r>
              <a:rPr lang="en-US" sz="1400" dirty="0">
                <a:solidFill>
                  <a:schemeClr val="tx1"/>
                </a:solidFill>
              </a:rPr>
              <a:t>Frequency of the copy is determined by a policy</a:t>
            </a:r>
            <a:endParaRPr lang="en-US" sz="12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Optimize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a:extLst>
              <a:ext uri="{FF2B5EF4-FFF2-40B4-BE49-F238E27FC236}">
                <a16:creationId xmlns:a16="http://schemas.microsoft.com/office/drawing/2014/main" id="{99AE7013-C7E9-4D0D-8E32-E9FFBD531CB1}"/>
              </a:ext>
            </a:extLst>
          </p:cNvPr>
          <p:cNvSpPr/>
          <p:nvPr/>
        </p:nvSpPr>
        <p:spPr>
          <a:xfrm>
            <a:off x="-316642" y="1189176"/>
            <a:ext cx="7208096"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Business Continuity and Disaster Recovery</a:t>
            </a:r>
          </a:p>
        </p:txBody>
      </p:sp>
      <p:pic>
        <p:nvPicPr>
          <p:cNvPr id="8" name="Picture 7">
            <a:extLst>
              <a:ext uri="{FF2B5EF4-FFF2-40B4-BE49-F238E27FC236}">
                <a16:creationId xmlns:a16="http://schemas.microsoft.com/office/drawing/2014/main" id="{FD29D71F-4736-42B1-AC34-A748AF4269D9}"/>
              </a:ext>
            </a:extLst>
          </p:cNvPr>
          <p:cNvPicPr>
            <a:picLocks noChangeAspect="1"/>
          </p:cNvPicPr>
          <p:nvPr/>
        </p:nvPicPr>
        <p:blipFill>
          <a:blip r:embed="rId3"/>
          <a:stretch>
            <a:fillRect/>
          </a:stretch>
        </p:blipFill>
        <p:spPr>
          <a:xfrm>
            <a:off x="5510032" y="845279"/>
            <a:ext cx="7059780" cy="5627096"/>
          </a:xfrm>
          <a:prstGeom prst="rect">
            <a:avLst/>
          </a:prstGeom>
        </p:spPr>
      </p:pic>
    </p:spTree>
    <p:extLst>
      <p:ext uri="{BB962C8B-B14F-4D97-AF65-F5344CB8AC3E}">
        <p14:creationId xmlns:p14="http://schemas.microsoft.com/office/powerpoint/2010/main" val="1525135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3603" y="2341756"/>
            <a:ext cx="4241130" cy="4054561"/>
          </a:xfrm>
        </p:spPr>
        <p:txBody>
          <a:bodyPr>
            <a:noAutofit/>
          </a:bodyPr>
          <a:lstStyle/>
          <a:p>
            <a:pPr>
              <a:spcAft>
                <a:spcPts val="600"/>
              </a:spcAft>
            </a:pPr>
            <a:r>
              <a:rPr lang="en-US" sz="2100" dirty="0">
                <a:solidFill>
                  <a:schemeClr val="tx1"/>
                </a:solidFill>
              </a:rPr>
              <a:t>Azure Cost Management</a:t>
            </a:r>
          </a:p>
          <a:p>
            <a:pPr lvl="1">
              <a:spcAft>
                <a:spcPts val="600"/>
              </a:spcAft>
            </a:pPr>
            <a:r>
              <a:rPr lang="en-US" sz="1800" dirty="0">
                <a:solidFill>
                  <a:schemeClr val="tx1"/>
                </a:solidFill>
              </a:rPr>
              <a:t>Track cloud usage and expenditures</a:t>
            </a:r>
          </a:p>
          <a:p>
            <a:pPr lvl="1">
              <a:spcAft>
                <a:spcPts val="600"/>
              </a:spcAft>
            </a:pPr>
            <a:r>
              <a:rPr lang="en-US" sz="1800" dirty="0">
                <a:solidFill>
                  <a:schemeClr val="tx1"/>
                </a:solidFill>
              </a:rPr>
              <a:t>Cross cloud usage tracking</a:t>
            </a:r>
          </a:p>
          <a:p>
            <a:pPr lvl="1">
              <a:spcAft>
                <a:spcPts val="600"/>
              </a:spcAft>
            </a:pPr>
            <a:r>
              <a:rPr lang="en-US" sz="1800" dirty="0">
                <a:solidFill>
                  <a:schemeClr val="tx1"/>
                </a:solidFill>
              </a:rPr>
              <a:t>Tracking based on tagging policy</a:t>
            </a:r>
          </a:p>
          <a:p>
            <a:pPr lvl="1">
              <a:spcAft>
                <a:spcPts val="600"/>
              </a:spcAft>
            </a:pPr>
            <a:r>
              <a:rPr lang="en-US" sz="1800" dirty="0">
                <a:solidFill>
                  <a:schemeClr val="tx1"/>
                </a:solidFill>
              </a:rPr>
              <a:t>Alerting for anomalous or overspending</a:t>
            </a:r>
          </a:p>
          <a:p>
            <a:pPr lvl="1">
              <a:spcAft>
                <a:spcPts val="600"/>
              </a:spcAft>
            </a:pPr>
            <a:r>
              <a:rPr lang="en-US" sz="1800" dirty="0">
                <a:solidFill>
                  <a:schemeClr val="tx1"/>
                </a:solidFill>
              </a:rPr>
              <a:t>Identify idle or underutilized virtual machines </a:t>
            </a:r>
          </a:p>
          <a:p>
            <a:pPr>
              <a:spcAft>
                <a:spcPts val="600"/>
              </a:spcAft>
            </a:pPr>
            <a:endParaRPr lang="en-US" sz="2100" dirty="0">
              <a:solidFill>
                <a:schemeClr val="tx1"/>
              </a:solidFill>
            </a:endParaRPr>
          </a:p>
          <a:p>
            <a:pPr marL="0" indent="0">
              <a:spcAft>
                <a:spcPts val="882"/>
              </a:spcAft>
              <a:buNone/>
            </a:pPr>
            <a:endParaRPr lang="en-US" sz="11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Optimize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a:extLst>
              <a:ext uri="{FF2B5EF4-FFF2-40B4-BE49-F238E27FC236}">
                <a16:creationId xmlns:a16="http://schemas.microsoft.com/office/drawing/2014/main" id="{99AE7013-C7E9-4D0D-8E32-E9FFBD531CB1}"/>
              </a:ext>
            </a:extLst>
          </p:cNvPr>
          <p:cNvSpPr/>
          <p:nvPr/>
        </p:nvSpPr>
        <p:spPr>
          <a:xfrm>
            <a:off x="1060534" y="1175633"/>
            <a:ext cx="5334690"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Cost Management</a:t>
            </a:r>
          </a:p>
        </p:txBody>
      </p:sp>
      <p:sp>
        <p:nvSpPr>
          <p:cNvPr id="6" name="TextBox 5">
            <a:extLst>
              <a:ext uri="{FF2B5EF4-FFF2-40B4-BE49-F238E27FC236}">
                <a16:creationId xmlns:a16="http://schemas.microsoft.com/office/drawing/2014/main" id="{5B53E332-769E-4F14-B0CB-B20C33F37048}"/>
              </a:ext>
            </a:extLst>
          </p:cNvPr>
          <p:cNvSpPr txBox="1"/>
          <p:nvPr/>
        </p:nvSpPr>
        <p:spPr>
          <a:xfrm>
            <a:off x="652346" y="1019144"/>
            <a:ext cx="992459"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b="1" dirty="0">
                <a:ln w="19050">
                  <a:solidFill>
                    <a:schemeClr val="tx1"/>
                  </a:solidFill>
                  <a:prstDash val="solid"/>
                </a:ln>
                <a:noFill/>
              </a:rPr>
              <a:t>$</a:t>
            </a:r>
            <a:endParaRPr lang="en-US" dirty="0">
              <a:ln w="19050">
                <a:solidFill>
                  <a:schemeClr val="tx1"/>
                </a:solidFill>
                <a:prstDash val="solid"/>
              </a:ln>
              <a:noFill/>
            </a:endParaRPr>
          </a:p>
        </p:txBody>
      </p:sp>
      <p:pic>
        <p:nvPicPr>
          <p:cNvPr id="18" name="Picture 17">
            <a:extLst>
              <a:ext uri="{FF2B5EF4-FFF2-40B4-BE49-F238E27FC236}">
                <a16:creationId xmlns:a16="http://schemas.microsoft.com/office/drawing/2014/main" id="{EE28141F-45E8-4573-B3CF-D3750031C098}"/>
              </a:ext>
            </a:extLst>
          </p:cNvPr>
          <p:cNvPicPr>
            <a:picLocks noChangeAspect="1"/>
          </p:cNvPicPr>
          <p:nvPr/>
        </p:nvPicPr>
        <p:blipFill>
          <a:blip r:embed="rId3"/>
          <a:stretch>
            <a:fillRect/>
          </a:stretch>
        </p:blipFill>
        <p:spPr>
          <a:xfrm>
            <a:off x="4231169" y="222226"/>
            <a:ext cx="9717866" cy="6413548"/>
          </a:xfrm>
          <a:prstGeom prst="rect">
            <a:avLst/>
          </a:prstGeom>
        </p:spPr>
      </p:pic>
    </p:spTree>
    <p:extLst>
      <p:ext uri="{BB962C8B-B14F-4D97-AF65-F5344CB8AC3E}">
        <p14:creationId xmlns:p14="http://schemas.microsoft.com/office/powerpoint/2010/main" val="3251587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74064" y="2072216"/>
            <a:ext cx="4604154" cy="4054561"/>
          </a:xfrm>
        </p:spPr>
        <p:txBody>
          <a:bodyPr>
            <a:noAutofit/>
          </a:bodyPr>
          <a:lstStyle/>
          <a:p>
            <a:pPr>
              <a:spcAft>
                <a:spcPts val="600"/>
              </a:spcAft>
            </a:pPr>
            <a:r>
              <a:rPr lang="en-US" sz="2100" dirty="0">
                <a:solidFill>
                  <a:schemeClr val="tx1"/>
                </a:solidFill>
              </a:rPr>
              <a:t>Resource Manager Policies </a:t>
            </a:r>
          </a:p>
          <a:p>
            <a:pPr lvl="1">
              <a:spcAft>
                <a:spcPts val="600"/>
              </a:spcAft>
            </a:pPr>
            <a:r>
              <a:rPr lang="en-US" sz="1600" dirty="0">
                <a:solidFill>
                  <a:schemeClr val="tx1"/>
                </a:solidFill>
              </a:rPr>
              <a:t>Restrict resource types</a:t>
            </a:r>
          </a:p>
          <a:p>
            <a:pPr lvl="1">
              <a:spcAft>
                <a:spcPts val="600"/>
              </a:spcAft>
            </a:pPr>
            <a:r>
              <a:rPr lang="en-US" sz="1600" dirty="0">
                <a:solidFill>
                  <a:schemeClr val="tx1"/>
                </a:solidFill>
              </a:rPr>
              <a:t>Restrict regions</a:t>
            </a:r>
          </a:p>
          <a:p>
            <a:pPr lvl="1">
              <a:spcAft>
                <a:spcPts val="600"/>
              </a:spcAft>
            </a:pPr>
            <a:r>
              <a:rPr lang="en-US" sz="1600" dirty="0">
                <a:solidFill>
                  <a:schemeClr val="tx1"/>
                </a:solidFill>
              </a:rPr>
              <a:t>Enforce tagging policy</a:t>
            </a:r>
          </a:p>
          <a:p>
            <a:pPr lvl="1">
              <a:spcAft>
                <a:spcPts val="600"/>
              </a:spcAft>
            </a:pPr>
            <a:r>
              <a:rPr lang="en-US" sz="1600" dirty="0">
                <a:solidFill>
                  <a:schemeClr val="tx1"/>
                </a:solidFill>
              </a:rPr>
              <a:t>Enforce naming conventions</a:t>
            </a:r>
          </a:p>
          <a:p>
            <a:pPr>
              <a:spcAft>
                <a:spcPts val="600"/>
              </a:spcAft>
            </a:pPr>
            <a:r>
              <a:rPr lang="en-US" sz="2100" dirty="0">
                <a:solidFill>
                  <a:schemeClr val="tx1"/>
                </a:solidFill>
              </a:rPr>
              <a:t>Role Based Access Control</a:t>
            </a:r>
          </a:p>
          <a:p>
            <a:pPr>
              <a:spcAft>
                <a:spcPts val="600"/>
              </a:spcAft>
            </a:pPr>
            <a:r>
              <a:rPr lang="en-US" sz="2100" dirty="0">
                <a:solidFill>
                  <a:schemeClr val="tx1"/>
                </a:solidFill>
              </a:rPr>
              <a:t>Azure Security Center</a:t>
            </a:r>
          </a:p>
          <a:p>
            <a:pPr lvl="1">
              <a:spcAft>
                <a:spcPts val="600"/>
              </a:spcAft>
            </a:pPr>
            <a:r>
              <a:rPr lang="en-US" sz="1600" dirty="0">
                <a:solidFill>
                  <a:schemeClr val="tx1"/>
                </a:solidFill>
              </a:rPr>
              <a:t>Centralized policy management</a:t>
            </a:r>
          </a:p>
          <a:p>
            <a:pPr lvl="1">
              <a:spcAft>
                <a:spcPts val="600"/>
              </a:spcAft>
            </a:pPr>
            <a:r>
              <a:rPr lang="en-US" sz="1600" dirty="0">
                <a:solidFill>
                  <a:schemeClr val="tx1"/>
                </a:solidFill>
              </a:rPr>
              <a:t>Continuous security assessment</a:t>
            </a:r>
          </a:p>
          <a:p>
            <a:pPr lvl="1">
              <a:spcAft>
                <a:spcPts val="600"/>
              </a:spcAft>
            </a:pPr>
            <a:r>
              <a:rPr lang="en-US" sz="1600" dirty="0">
                <a:solidFill>
                  <a:schemeClr val="tx1"/>
                </a:solidFill>
              </a:rPr>
              <a:t>Actionable recommendations</a:t>
            </a:r>
          </a:p>
          <a:p>
            <a:pPr lvl="1">
              <a:spcAft>
                <a:spcPts val="600"/>
              </a:spcAft>
            </a:pPr>
            <a:r>
              <a:rPr lang="en-US" sz="1600" dirty="0">
                <a:solidFill>
                  <a:schemeClr val="tx1"/>
                </a:solidFill>
              </a:rPr>
              <a:t>Advanced cloud defenses</a:t>
            </a:r>
          </a:p>
          <a:p>
            <a:pPr lvl="1">
              <a:spcAft>
                <a:spcPts val="600"/>
              </a:spcAft>
            </a:pPr>
            <a:r>
              <a:rPr lang="en-US" sz="1600" dirty="0">
                <a:solidFill>
                  <a:schemeClr val="tx1"/>
                </a:solidFill>
              </a:rPr>
              <a:t>Integrated security solutions</a:t>
            </a:r>
          </a:p>
          <a:p>
            <a:pPr>
              <a:spcAft>
                <a:spcPts val="600"/>
              </a:spcAft>
            </a:pPr>
            <a:endParaRPr lang="en-US" sz="2100" dirty="0">
              <a:solidFill>
                <a:schemeClr val="tx1"/>
              </a:solidFill>
            </a:endParaRPr>
          </a:p>
          <a:p>
            <a:pPr marL="0" indent="0">
              <a:spcAft>
                <a:spcPts val="882"/>
              </a:spcAft>
              <a:buNone/>
            </a:pPr>
            <a:endParaRPr lang="en-US" sz="11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Optimize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a:extLst>
              <a:ext uri="{FF2B5EF4-FFF2-40B4-BE49-F238E27FC236}">
                <a16:creationId xmlns:a16="http://schemas.microsoft.com/office/drawing/2014/main" id="{99AE7013-C7E9-4D0D-8E32-E9FFBD531CB1}"/>
              </a:ext>
            </a:extLst>
          </p:cNvPr>
          <p:cNvSpPr/>
          <p:nvPr/>
        </p:nvSpPr>
        <p:spPr>
          <a:xfrm>
            <a:off x="-294339" y="1189176"/>
            <a:ext cx="4258598"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Compliance</a:t>
            </a:r>
          </a:p>
        </p:txBody>
      </p:sp>
      <p:pic>
        <p:nvPicPr>
          <p:cNvPr id="6" name="Picture 5">
            <a:extLst>
              <a:ext uri="{FF2B5EF4-FFF2-40B4-BE49-F238E27FC236}">
                <a16:creationId xmlns:a16="http://schemas.microsoft.com/office/drawing/2014/main" id="{EB92BBF4-F1F7-488D-BD4B-BDB10AB99400}"/>
              </a:ext>
            </a:extLst>
          </p:cNvPr>
          <p:cNvPicPr>
            <a:picLocks noChangeAspect="1"/>
          </p:cNvPicPr>
          <p:nvPr/>
        </p:nvPicPr>
        <p:blipFill>
          <a:blip r:embed="rId3"/>
          <a:stretch>
            <a:fillRect/>
          </a:stretch>
        </p:blipFill>
        <p:spPr>
          <a:xfrm>
            <a:off x="5099265" y="358550"/>
            <a:ext cx="9321592" cy="5114987"/>
          </a:xfrm>
          <a:prstGeom prst="rect">
            <a:avLst/>
          </a:prstGeom>
        </p:spPr>
      </p:pic>
      <p:pic>
        <p:nvPicPr>
          <p:cNvPr id="7" name="Picture 6">
            <a:extLst>
              <a:ext uri="{FF2B5EF4-FFF2-40B4-BE49-F238E27FC236}">
                <a16:creationId xmlns:a16="http://schemas.microsoft.com/office/drawing/2014/main" id="{DAC983D5-5CEC-4135-9F7D-C8AA24295B5B}"/>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5223292" y="1411530"/>
            <a:ext cx="780290" cy="780290"/>
          </a:xfrm>
          <a:prstGeom prst="rect">
            <a:avLst/>
          </a:prstGeom>
        </p:spPr>
      </p:pic>
      <p:cxnSp>
        <p:nvCxnSpPr>
          <p:cNvPr id="8" name="Straight Arrow Connector 7">
            <a:extLst>
              <a:ext uri="{FF2B5EF4-FFF2-40B4-BE49-F238E27FC236}">
                <a16:creationId xmlns:a16="http://schemas.microsoft.com/office/drawing/2014/main" id="{FAC03E3E-A114-42A7-9AFC-AFF961C531E0}"/>
              </a:ext>
            </a:extLst>
          </p:cNvPr>
          <p:cNvCxnSpPr>
            <a:cxnSpLocks/>
          </p:cNvCxnSpPr>
          <p:nvPr/>
        </p:nvCxnSpPr>
        <p:spPr>
          <a:xfrm>
            <a:off x="6261410" y="2755018"/>
            <a:ext cx="1973766" cy="673982"/>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DFF8669-BC16-44E0-9C4F-5E5D39C246EA}"/>
              </a:ext>
            </a:extLst>
          </p:cNvPr>
          <p:cNvSpPr txBox="1"/>
          <p:nvPr/>
        </p:nvSpPr>
        <p:spPr>
          <a:xfrm>
            <a:off x="4880870" y="2106092"/>
            <a:ext cx="2043783" cy="738664"/>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Create resource denied by policy</a:t>
            </a:r>
          </a:p>
        </p:txBody>
      </p:sp>
      <p:sp>
        <p:nvSpPr>
          <p:cNvPr id="10" name="&quot;Not Allowed&quot; Symbol 9">
            <a:extLst>
              <a:ext uri="{FF2B5EF4-FFF2-40B4-BE49-F238E27FC236}">
                <a16:creationId xmlns:a16="http://schemas.microsoft.com/office/drawing/2014/main" id="{54D8393C-D003-4DD8-AF29-DB170DDFD67A}"/>
              </a:ext>
            </a:extLst>
          </p:cNvPr>
          <p:cNvSpPr/>
          <p:nvPr/>
        </p:nvSpPr>
        <p:spPr bwMode="auto">
          <a:xfrm>
            <a:off x="4675565" y="2335661"/>
            <a:ext cx="301083" cy="284356"/>
          </a:xfrm>
          <a:prstGeom prst="noSmoking">
            <a:avLst/>
          </a:prstGeom>
          <a:solidFill>
            <a:srgbClr val="64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22858E1A-5A18-4DFC-8E11-D6DBA48BCBC7}"/>
              </a:ext>
            </a:extLst>
          </p:cNvPr>
          <p:cNvPicPr>
            <a:picLocks noChangeAspect="1"/>
          </p:cNvPicPr>
          <p:nvPr/>
        </p:nvPicPr>
        <p:blipFill>
          <a:blip r:embed="rId6"/>
          <a:stretch>
            <a:fillRect/>
          </a:stretch>
        </p:blipFill>
        <p:spPr>
          <a:xfrm>
            <a:off x="4107728" y="4042318"/>
            <a:ext cx="4087446" cy="2718519"/>
          </a:xfrm>
          <a:prstGeom prst="rect">
            <a:avLst/>
          </a:prstGeom>
        </p:spPr>
      </p:pic>
    </p:spTree>
    <p:extLst>
      <p:ext uri="{BB962C8B-B14F-4D97-AF65-F5344CB8AC3E}">
        <p14:creationId xmlns:p14="http://schemas.microsoft.com/office/powerpoint/2010/main" val="26649707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indent="0">
              <a:buNone/>
            </a:pPr>
            <a:r>
              <a:rPr lang="en-US" sz="2400" dirty="0">
                <a:solidFill>
                  <a:schemeClr val="tx1"/>
                </a:solidFill>
              </a:rPr>
              <a:t>We have some 3rd party applications where we do not have complete control of the code or schema. We will not be able to upgrade these applications before the end of support. What options do we have for these applications?</a:t>
            </a:r>
          </a:p>
          <a:p>
            <a:pPr marL="0" indent="0">
              <a:buNone/>
            </a:pPr>
            <a:r>
              <a:rPr lang="en-US" sz="2800" dirty="0">
                <a:solidFill>
                  <a:schemeClr val="tx1"/>
                </a:solidFill>
              </a:rPr>
              <a:t> </a:t>
            </a:r>
          </a:p>
          <a:p>
            <a:pPr marL="0" indent="0">
              <a:buNone/>
            </a:pPr>
            <a:r>
              <a:rPr lang="en-US" sz="2800" dirty="0">
                <a:solidFill>
                  <a:schemeClr val="tx1"/>
                </a:solidFill>
              </a:rPr>
              <a:t>Potential answer</a:t>
            </a:r>
          </a:p>
          <a:p>
            <a:pPr marL="0" indent="0">
              <a:buNone/>
            </a:pPr>
            <a:r>
              <a:rPr lang="en-US" sz="2400" dirty="0">
                <a:solidFill>
                  <a:schemeClr val="tx1"/>
                </a:solidFill>
              </a:rPr>
              <a:t>Since </a:t>
            </a:r>
            <a:r>
              <a:rPr lang="en-US" sz="2400" dirty="0" err="1">
                <a:solidFill>
                  <a:schemeClr val="tx1"/>
                </a:solidFill>
              </a:rPr>
              <a:t>Fabrikam</a:t>
            </a:r>
            <a:r>
              <a:rPr lang="en-US" sz="2400" dirty="0">
                <a:solidFill>
                  <a:schemeClr val="tx1"/>
                </a:solidFill>
              </a:rPr>
              <a:t> has Software Assurance benefits, they are eligible to purchase Premium Assurance licenses for those servers that may not be upgraded due to supportability or third party support requirements. Premium Assurance also provides you with the ability to receive hotfixes and maintain compliance. </a:t>
            </a: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indent="0">
              <a:buNone/>
            </a:pPr>
            <a:r>
              <a:rPr lang="en-US" sz="2400" dirty="0">
                <a:solidFill>
                  <a:schemeClr val="tx1"/>
                </a:solidFill>
              </a:rPr>
              <a:t>We have hundreds of applications that are running on servers that are nearing end of support. Some are virtual machines running on VMWare, some are older physical machines. Does Microsoft have any tools to help us identify these applications?</a:t>
            </a:r>
          </a:p>
          <a:p>
            <a:pPr marL="0" indent="0">
              <a:buNone/>
            </a:pPr>
            <a:r>
              <a:rPr lang="en-US" sz="2800" dirty="0">
                <a:solidFill>
                  <a:schemeClr val="tx1"/>
                </a:solidFill>
              </a:rPr>
              <a:t> </a:t>
            </a:r>
          </a:p>
          <a:p>
            <a:pPr marL="0" indent="0">
              <a:buNone/>
            </a:pPr>
            <a:r>
              <a:rPr lang="en-US" sz="2800" dirty="0">
                <a:solidFill>
                  <a:schemeClr val="tx1"/>
                </a:solidFill>
              </a:rPr>
              <a:t>Potential answer</a:t>
            </a:r>
          </a:p>
          <a:p>
            <a:pPr marL="0" indent="0">
              <a:buNone/>
            </a:pPr>
            <a:r>
              <a:rPr lang="en-US" sz="2400" dirty="0">
                <a:solidFill>
                  <a:schemeClr val="tx1"/>
                </a:solidFill>
              </a:rPr>
              <a:t>Microsoft provides a variety of free migration tools to assist with migration planning and execution. In addition, if the tools provided do not meet a specific need, Microsoft has a rich ecosystem of partners that provide migration tools and consulting as well.</a:t>
            </a:r>
          </a:p>
          <a:p>
            <a:pPr marL="0" indent="0">
              <a:buNone/>
            </a:pPr>
            <a:endParaRPr lang="en-US" sz="2400" dirty="0">
              <a:solidFill>
                <a:schemeClr val="tx1"/>
              </a:solidFill>
            </a:endParaRPr>
          </a:p>
          <a:p>
            <a:pPr lvl="1"/>
            <a:r>
              <a:rPr lang="en-US" sz="2400" dirty="0">
                <a:solidFill>
                  <a:schemeClr val="tx1"/>
                </a:solidFill>
                <a:latin typeface="+mj-lt"/>
              </a:rPr>
              <a:t>Azure Migrate</a:t>
            </a:r>
          </a:p>
          <a:p>
            <a:pPr lvl="1"/>
            <a:r>
              <a:rPr lang="en-US" sz="2400" dirty="0">
                <a:solidFill>
                  <a:schemeClr val="tx1"/>
                </a:solidFill>
                <a:latin typeface="+mj-lt"/>
              </a:rPr>
              <a:t>Microsoft Assessment and Planning Toolkit</a:t>
            </a:r>
          </a:p>
          <a:p>
            <a:pPr lvl="1"/>
            <a:r>
              <a:rPr lang="en-US" sz="2400" dirty="0">
                <a:solidFill>
                  <a:schemeClr val="tx1"/>
                </a:solidFill>
                <a:latin typeface="+mj-lt"/>
              </a:rPr>
              <a:t>Azure Database Migration Service</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910238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indent="0">
              <a:buNone/>
            </a:pPr>
            <a:r>
              <a:rPr lang="en-US" sz="2400" dirty="0">
                <a:solidFill>
                  <a:schemeClr val="tx1"/>
                </a:solidFill>
              </a:rPr>
              <a:t>We need to minimize the amount of downtime during migration. How will we do this? What kind of downtime are we looking at? </a:t>
            </a:r>
          </a:p>
          <a:p>
            <a:pPr marL="0" indent="0">
              <a:buNone/>
            </a:pPr>
            <a:r>
              <a:rPr lang="en-US" sz="2400" dirty="0">
                <a:solidFill>
                  <a:schemeClr val="tx1"/>
                </a:solidFill>
              </a:rPr>
              <a:t> </a:t>
            </a:r>
          </a:p>
          <a:p>
            <a:pPr marL="0" indent="0">
              <a:buNone/>
            </a:pPr>
            <a:r>
              <a:rPr lang="en-US" sz="2800" dirty="0">
                <a:solidFill>
                  <a:schemeClr val="tx1"/>
                </a:solidFill>
              </a:rPr>
              <a:t> </a:t>
            </a:r>
          </a:p>
          <a:p>
            <a:pPr marL="0" indent="0">
              <a:buNone/>
            </a:pPr>
            <a:r>
              <a:rPr lang="en-US" sz="2800" dirty="0">
                <a:solidFill>
                  <a:schemeClr val="tx1"/>
                </a:solidFill>
              </a:rPr>
              <a:t>Potential answer</a:t>
            </a:r>
          </a:p>
          <a:p>
            <a:pPr marL="0" indent="0">
              <a:buNone/>
            </a:pPr>
            <a:r>
              <a:rPr lang="en-US" sz="2400" dirty="0">
                <a:solidFill>
                  <a:schemeClr val="tx1"/>
                </a:solidFill>
              </a:rPr>
              <a:t>Different systems will have different requirements when it comes to application migration. While some systems might be fine with a weekend outage, others will require minimal downtime on the order of minutes or seconds. For those systems that require minimal downtime we can script most of the tasks and limit downtime to minutes, if not seconds. </a:t>
            </a: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961124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indent="0">
              <a:buNone/>
            </a:pPr>
            <a:r>
              <a:rPr lang="en-US" sz="2400" dirty="0">
                <a:solidFill>
                  <a:schemeClr val="tx1"/>
                </a:solidFill>
              </a:rPr>
              <a:t>When migrating workloads into Azure, how do we handle security and authentication? Will my workloads continue to use the same authentication that was used on-premises or will I need to maintain a </a:t>
            </a:r>
            <a:r>
              <a:rPr lang="en-US" sz="2400" dirty="0" err="1">
                <a:solidFill>
                  <a:schemeClr val="tx1"/>
                </a:solidFill>
              </a:rPr>
              <a:t>seperate</a:t>
            </a:r>
            <a:r>
              <a:rPr lang="en-US" sz="2400" dirty="0">
                <a:solidFill>
                  <a:schemeClr val="tx1"/>
                </a:solidFill>
              </a:rPr>
              <a:t> identity platform? </a:t>
            </a:r>
          </a:p>
          <a:p>
            <a:pPr marL="0" indent="0">
              <a:buNone/>
            </a:pPr>
            <a:r>
              <a:rPr lang="en-US" sz="2400" dirty="0">
                <a:solidFill>
                  <a:schemeClr val="tx1"/>
                </a:solidFill>
              </a:rPr>
              <a:t> </a:t>
            </a:r>
          </a:p>
          <a:p>
            <a:pPr marL="0" indent="0">
              <a:buNone/>
            </a:pPr>
            <a:r>
              <a:rPr lang="en-US" sz="2800" dirty="0">
                <a:solidFill>
                  <a:schemeClr val="tx1"/>
                </a:solidFill>
              </a:rPr>
              <a:t> </a:t>
            </a:r>
          </a:p>
          <a:p>
            <a:pPr marL="0" indent="0">
              <a:buNone/>
            </a:pPr>
            <a:r>
              <a:rPr lang="en-US" sz="2800" dirty="0">
                <a:solidFill>
                  <a:schemeClr val="tx1"/>
                </a:solidFill>
              </a:rPr>
              <a:t>Potential answer</a:t>
            </a:r>
          </a:p>
          <a:p>
            <a:pPr marL="0" indent="0">
              <a:buNone/>
            </a:pPr>
            <a:r>
              <a:rPr lang="en-US" sz="2400" dirty="0">
                <a:solidFill>
                  <a:schemeClr val="tx1"/>
                </a:solidFill>
              </a:rPr>
              <a:t>Azure Active Directory is Microsoft's cloud based directory and identity management service. It provides directory services, application access management and identity protection. Azure AD also supports hybrid identity with your on-premises Active Directory allowing you to synchronize on-premises directory objects while still managing your users on-premises.</a:t>
            </a: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473831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indent="0">
              <a:buNone/>
            </a:pPr>
            <a:r>
              <a:rPr lang="en-US" sz="2400" dirty="0">
                <a:solidFill>
                  <a:schemeClr val="tx1"/>
                </a:solidFill>
              </a:rPr>
              <a:t>Some of our data has very strict regulatory constraints and cannot leave the country of origin, how do we handle this type of data in Azure? Will my data be replicated or located in another country? </a:t>
            </a:r>
          </a:p>
          <a:p>
            <a:pPr marL="0" indent="0">
              <a:buNone/>
            </a:pPr>
            <a:r>
              <a:rPr lang="en-US" sz="2800" dirty="0">
                <a:solidFill>
                  <a:schemeClr val="tx1"/>
                </a:solidFill>
              </a:rPr>
              <a:t> </a:t>
            </a:r>
          </a:p>
          <a:p>
            <a:pPr marL="0" indent="0">
              <a:buNone/>
            </a:pPr>
            <a:r>
              <a:rPr lang="en-US" sz="2800" dirty="0">
                <a:solidFill>
                  <a:schemeClr val="tx1"/>
                </a:solidFill>
              </a:rPr>
              <a:t>Potential answer</a:t>
            </a:r>
          </a:p>
          <a:p>
            <a:pPr marL="0" indent="0">
              <a:buNone/>
            </a:pPr>
            <a:r>
              <a:rPr lang="en-US" sz="2400" dirty="0">
                <a:solidFill>
                  <a:schemeClr val="tx1"/>
                </a:solidFill>
              </a:rPr>
              <a:t>Azure has datacenters all over the world. Your data will reside in the region in which you create your resources. Any platform-provided replication, such as storage account replication, will be to the paired region which is usually in the same geography. There are exceptions to this rule though, you can see a table of all the Azure paired regions here: </a:t>
            </a:r>
            <a:r>
              <a:rPr lang="en-US" sz="2400" dirty="0">
                <a:solidFill>
                  <a:schemeClr val="tx1"/>
                </a:solidFill>
                <a:hlinkClick r:id="rId3"/>
              </a:rPr>
              <a:t>https://docs.microsoft.com/en-us/azure/best-practices-availability-paired-regions</a:t>
            </a:r>
            <a:r>
              <a:rPr lang="en-US" sz="2400" dirty="0">
                <a:solidFill>
                  <a:schemeClr val="tx1"/>
                </a:solidFill>
              </a:rPr>
              <a:t> </a:t>
            </a:r>
          </a:p>
          <a:p>
            <a:pPr marL="0" indent="0">
              <a:buNone/>
            </a:pPr>
            <a:r>
              <a:rPr lang="en-US" sz="2400" dirty="0">
                <a:solidFill>
                  <a:schemeClr val="tx1"/>
                </a:solidFill>
              </a:rPr>
              <a:t> </a:t>
            </a: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42096921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447142" y="1372752"/>
            <a:ext cx="11357996" cy="2052030"/>
          </a:xfrm>
        </p:spPr>
        <p:txBody>
          <a:bodyPr>
            <a:normAutofit/>
          </a:bodyPr>
          <a:lstStyle/>
          <a:p>
            <a:pPr marL="0" indent="0">
              <a:buNone/>
            </a:pPr>
            <a:r>
              <a:rPr lang="en-US" sz="3600" i="1" dirty="0">
                <a:solidFill>
                  <a:schemeClr val="tx1"/>
                </a:solidFill>
              </a:rPr>
              <a:t>“quote.”</a:t>
            </a:r>
          </a:p>
          <a:p>
            <a:pPr marL="0" indent="0">
              <a:buNone/>
            </a:pPr>
            <a:endParaRPr lang="en-US" sz="3600" dirty="0">
              <a:solidFill>
                <a:schemeClr val="tx1"/>
              </a:solidFill>
            </a:endParaRPr>
          </a:p>
          <a:p>
            <a:pPr marL="0" indent="0" algn="r">
              <a:buNone/>
            </a:pPr>
            <a:r>
              <a:rPr lang="en-US" sz="3600" dirty="0">
                <a:solidFill>
                  <a:schemeClr val="tx1"/>
                </a:solidFill>
              </a:rPr>
              <a:t>—Jude Watkins, Director of IT Operations, </a:t>
            </a:r>
            <a:r>
              <a:rPr lang="en-US" sz="3600" dirty="0" err="1">
                <a:solidFill>
                  <a:schemeClr val="tx1"/>
                </a:solidFill>
              </a:rPr>
              <a:t>Fabrikam</a:t>
            </a:r>
            <a:r>
              <a:rPr lang="en-US" sz="3600" dirty="0">
                <a:solidFill>
                  <a:schemeClr val="tx1"/>
                </a:solidFill>
              </a:rPr>
              <a:t> </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657927"/>
            <a:ext cx="11653523" cy="4867564"/>
          </a:xfrm>
        </p:spPr>
        <p:txBody>
          <a:bodyPr>
            <a:normAutofit fontScale="85000" lnSpcReduction="10000"/>
          </a:bodyPr>
          <a:lstStyle/>
          <a:p>
            <a:r>
              <a:rPr lang="en-US" sz="2400" dirty="0" err="1">
                <a:solidFill>
                  <a:schemeClr val="tx1"/>
                </a:solidFill>
              </a:rPr>
              <a:t>Fabrikam</a:t>
            </a:r>
            <a:r>
              <a:rPr lang="en-US" sz="2400" dirty="0">
                <a:solidFill>
                  <a:schemeClr val="tx1"/>
                </a:solidFill>
              </a:rPr>
              <a:t> is an automotive parts manufacturer based in the United States. They are an OEM manufacturer of parts for commercial vehicles. They have manufacturing plants throughout the US and Mexico. </a:t>
            </a:r>
            <a:r>
              <a:rPr lang="en-US" sz="2400" dirty="0" err="1">
                <a:solidFill>
                  <a:schemeClr val="tx1"/>
                </a:solidFill>
              </a:rPr>
              <a:t>Fabrikam</a:t>
            </a:r>
            <a:r>
              <a:rPr lang="en-US" sz="2400" dirty="0">
                <a:solidFill>
                  <a:schemeClr val="tx1"/>
                </a:solidFill>
              </a:rPr>
              <a:t> competes globally with other manufacturers for contracts, this highly competitive environment makes </a:t>
            </a:r>
            <a:r>
              <a:rPr lang="en-US" sz="2400" dirty="0" err="1">
                <a:solidFill>
                  <a:schemeClr val="tx1"/>
                </a:solidFill>
              </a:rPr>
              <a:t>Fabrikam</a:t>
            </a:r>
            <a:r>
              <a:rPr lang="en-US" sz="2400" dirty="0">
                <a:solidFill>
                  <a:schemeClr val="tx1"/>
                </a:solidFill>
              </a:rPr>
              <a:t> very price sensitive. </a:t>
            </a:r>
          </a:p>
          <a:p>
            <a:endParaRPr lang="en-US" sz="2400" dirty="0">
              <a:solidFill>
                <a:schemeClr val="tx1"/>
              </a:solidFill>
            </a:endParaRPr>
          </a:p>
          <a:p>
            <a:r>
              <a:rPr lang="en-US" sz="2400" dirty="0" err="1">
                <a:solidFill>
                  <a:schemeClr val="tx1"/>
                </a:solidFill>
              </a:rPr>
              <a:t>Fabrikam</a:t>
            </a:r>
            <a:r>
              <a:rPr lang="en-US" sz="2400" dirty="0">
                <a:solidFill>
                  <a:schemeClr val="tx1"/>
                </a:solidFill>
              </a:rPr>
              <a:t> is preparing for Windows and SQL Server 2008/R2 end of support and would like to better understand their options for upgrade and migration. </a:t>
            </a:r>
            <a:r>
              <a:rPr lang="en-US" sz="2400" dirty="0" err="1">
                <a:solidFill>
                  <a:schemeClr val="tx1"/>
                </a:solidFill>
              </a:rPr>
              <a:t>Fabrikam</a:t>
            </a:r>
            <a:r>
              <a:rPr lang="en-US" sz="2400" dirty="0">
                <a:solidFill>
                  <a:schemeClr val="tx1"/>
                </a:solidFill>
              </a:rPr>
              <a:t> does not have a complete company wide inventory of the number of servers and applications running on legacy software and many of the systems are undocumented and not well understood by IT staff. They want to understand their current workloads and they would like to take advantage of the cloud where appropriate. </a:t>
            </a:r>
          </a:p>
          <a:p>
            <a:pPr marL="0" indent="0">
              <a:buNone/>
            </a:pPr>
            <a:r>
              <a:rPr lang="en-US" sz="2400" dirty="0">
                <a:solidFill>
                  <a:schemeClr val="tx1"/>
                </a:solidFill>
              </a:rPr>
              <a:t> </a:t>
            </a:r>
          </a:p>
          <a:p>
            <a:r>
              <a:rPr lang="en-US" sz="2400" dirty="0" err="1">
                <a:solidFill>
                  <a:schemeClr val="tx1"/>
                </a:solidFill>
              </a:rPr>
              <a:t>Fabrikam</a:t>
            </a:r>
            <a:r>
              <a:rPr lang="en-US" sz="2400" dirty="0">
                <a:solidFill>
                  <a:schemeClr val="tx1"/>
                </a:solidFill>
              </a:rPr>
              <a:t> currently has many legacy applications that are running on Windows Server 2008 including a line of business inventory management system that also leverages SQL Server 2008. The inventory management system is considered a mission critical application. It is highly complex and is leveraged by various parts of the business with many upstream and downstream dependencies. Some of these dependencies are Linux systems. Because many of these systems are critical to the business they need to understand the business continuity and disaster recovery options when upgrading in place or migrating to the cloud</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sz="4900" dirty="0">
                <a:solidFill>
                  <a:schemeClr val="tx1"/>
                </a:solidFill>
                <a:cs typeface="Segoe UI" panose="020B0502040204020203" pitchFamily="34" charset="0"/>
              </a:rPr>
            </a:br>
            <a:r>
              <a:rPr lang="en-US" sz="4400" i="1" dirty="0" err="1">
                <a:solidFill>
                  <a:schemeClr val="tx1"/>
                </a:solidFill>
                <a:cs typeface="Segoe UI" panose="020B0502040204020203" pitchFamily="34" charset="0"/>
              </a:rPr>
              <a:t>Fabrikam</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657927"/>
            <a:ext cx="11653523" cy="4867564"/>
          </a:xfrm>
        </p:spPr>
        <p:txBody>
          <a:bodyPr>
            <a:normAutofit fontScale="92500" lnSpcReduction="20000"/>
          </a:bodyPr>
          <a:lstStyle/>
          <a:p>
            <a:pPr>
              <a:spcAft>
                <a:spcPts val="1200"/>
              </a:spcAft>
            </a:pPr>
            <a:r>
              <a:rPr lang="en-US" sz="2400" dirty="0">
                <a:solidFill>
                  <a:schemeClr val="tx1"/>
                </a:solidFill>
              </a:rPr>
              <a:t>The Inventory Management system is one of the most critical systems at </a:t>
            </a:r>
            <a:r>
              <a:rPr lang="en-US" sz="2400" dirty="0" err="1">
                <a:solidFill>
                  <a:schemeClr val="tx1"/>
                </a:solidFill>
              </a:rPr>
              <a:t>Fabrikam</a:t>
            </a:r>
            <a:r>
              <a:rPr lang="en-US" sz="2400" dirty="0">
                <a:solidFill>
                  <a:schemeClr val="tx1"/>
                </a:solidFill>
              </a:rPr>
              <a:t>. It was originally architected when the company was much smaller. It currently runs on Windows Server 2008 R2 with a separate SQL Server 2008 backend. The application team that supports it would ultimately like to rearchitect the system for better scalability and to take better advantage of new innovations in inventory tracking. They see cloud technologies as a good fit for this type of application but they lack the experience, expertise and time to rebuild the application right now.  </a:t>
            </a:r>
          </a:p>
          <a:p>
            <a:pPr>
              <a:spcAft>
                <a:spcPts val="1200"/>
              </a:spcAft>
            </a:pPr>
            <a:r>
              <a:rPr lang="en-US" sz="2400" dirty="0">
                <a:solidFill>
                  <a:schemeClr val="tx1"/>
                </a:solidFill>
              </a:rPr>
              <a:t>They would like a short term plan to maintain support of the system while the application team reskills and gains experience in Azure. </a:t>
            </a:r>
          </a:p>
          <a:p>
            <a:pPr>
              <a:spcAft>
                <a:spcPts val="1200"/>
              </a:spcAft>
            </a:pPr>
            <a:r>
              <a:rPr lang="en-US" sz="2400" dirty="0">
                <a:solidFill>
                  <a:schemeClr val="tx1"/>
                </a:solidFill>
              </a:rPr>
              <a:t>They would also like a long term plan to take advantage of the new advancements in SQL Server while still getting the most out of their Azure investment by minimizing the administrative overhead.</a:t>
            </a:r>
          </a:p>
          <a:p>
            <a:pPr marL="0" indent="0">
              <a:buNone/>
            </a:pPr>
            <a:endParaRPr lang="en-US" sz="900" dirty="0">
              <a:solidFill>
                <a:schemeClr val="tx1"/>
              </a:solidFill>
            </a:endParaRPr>
          </a:p>
          <a:p>
            <a:pPr marL="0" indent="0">
              <a:buNone/>
            </a:pPr>
            <a:r>
              <a:rPr lang="en-US" sz="2400" i="1" dirty="0">
                <a:solidFill>
                  <a:schemeClr val="tx1"/>
                </a:solidFill>
              </a:rPr>
              <a:t>“We would love to take advantage of the cloud to minimize the administrative overhead of the Inventory Management System, we simply cannot get all of the dependencies sorted out before the official end of support.”</a:t>
            </a:r>
          </a:p>
          <a:p>
            <a:pPr marL="0" indent="0" algn="r">
              <a:buNone/>
            </a:pPr>
            <a:r>
              <a:rPr lang="en-US" sz="2400" dirty="0">
                <a:solidFill>
                  <a:schemeClr val="tx1"/>
                </a:solidFill>
              </a:rPr>
              <a:t>Frances Bradley, Manager Inventory Applications</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sz="4900" dirty="0">
                <a:solidFill>
                  <a:schemeClr val="tx1"/>
                </a:solidFill>
                <a:cs typeface="Segoe UI" panose="020B0502040204020203" pitchFamily="34" charset="0"/>
              </a:rPr>
            </a:br>
            <a:r>
              <a:rPr lang="en-US" sz="4400" i="1" dirty="0" err="1">
                <a:solidFill>
                  <a:schemeClr val="tx1"/>
                </a:solidFill>
                <a:cs typeface="Segoe UI" panose="020B0502040204020203" pitchFamily="34" charset="0"/>
              </a:rPr>
              <a:t>Fabrikam</a:t>
            </a:r>
            <a:r>
              <a:rPr lang="en-US" sz="4400" i="1" dirty="0">
                <a:solidFill>
                  <a:schemeClr val="tx1"/>
                </a:solidFill>
                <a:cs typeface="Segoe UI" panose="020B0502040204020203" pitchFamily="34" charset="0"/>
              </a:rPr>
              <a:t> – Inventory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992077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4842168"/>
          </a:xfrm>
        </p:spPr>
        <p:txBody>
          <a:bodyPr>
            <a:noAutofit/>
          </a:bodyPr>
          <a:lstStyle/>
          <a:p>
            <a:pPr>
              <a:spcAft>
                <a:spcPts val="600"/>
              </a:spcAft>
            </a:pPr>
            <a:r>
              <a:rPr lang="en-US" sz="2400" dirty="0">
                <a:solidFill>
                  <a:schemeClr val="tx1"/>
                </a:solidFill>
              </a:rPr>
              <a:t>Identify migration and upgrade tools to help in assessing, migrating and optimizing the current environment.</a:t>
            </a:r>
          </a:p>
          <a:p>
            <a:pPr>
              <a:spcAft>
                <a:spcPts val="600"/>
              </a:spcAft>
            </a:pPr>
            <a:r>
              <a:rPr lang="en-US" sz="2400" dirty="0" err="1">
                <a:solidFill>
                  <a:schemeClr val="tx1"/>
                </a:solidFill>
              </a:rPr>
              <a:t>Fabrikam</a:t>
            </a:r>
            <a:r>
              <a:rPr lang="en-US" sz="2400" dirty="0">
                <a:solidFill>
                  <a:schemeClr val="tx1"/>
                </a:solidFill>
              </a:rPr>
              <a:t> needs to build an inventory of their current systems and provide some organization around the various systems they have in place. The inventory should include dependencies and tiering of the applications to help in prioritizing application upgrades and migrations. </a:t>
            </a:r>
          </a:p>
          <a:p>
            <a:pPr>
              <a:spcAft>
                <a:spcPts val="600"/>
              </a:spcAft>
            </a:pPr>
            <a:r>
              <a:rPr lang="en-US" sz="2400" dirty="0" err="1">
                <a:solidFill>
                  <a:schemeClr val="tx1"/>
                </a:solidFill>
              </a:rPr>
              <a:t>Fabrikam</a:t>
            </a:r>
            <a:r>
              <a:rPr lang="en-US" sz="2400" dirty="0">
                <a:solidFill>
                  <a:schemeClr val="tx1"/>
                </a:solidFill>
              </a:rPr>
              <a:t> has a large mix of applications including Microsoft, third-party and custom applications. They need to evaluate the upgrade options for each workload. </a:t>
            </a:r>
          </a:p>
          <a:p>
            <a:pPr>
              <a:spcAft>
                <a:spcPts val="600"/>
              </a:spcAft>
            </a:pPr>
            <a:r>
              <a:rPr lang="en-US" sz="2400" dirty="0">
                <a:solidFill>
                  <a:schemeClr val="tx1"/>
                </a:solidFill>
              </a:rPr>
              <a:t>They would like to modernize applications and take advantage of the cloud where it makes sense. How should they go about identifying suitable applications and the costs of running them in Azure?</a:t>
            </a:r>
          </a:p>
          <a:p>
            <a:pPr>
              <a:spcAft>
                <a:spcPts val="600"/>
              </a:spcAft>
            </a:pPr>
            <a:r>
              <a:rPr lang="en-US" sz="2400" dirty="0">
                <a:solidFill>
                  <a:schemeClr val="tx1"/>
                </a:solidFill>
              </a:rPr>
              <a:t>Applications that are not moving to Azure will need to be optimized on premises. </a:t>
            </a:r>
          </a:p>
          <a:p>
            <a:pPr marL="0" indent="0">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1557" y="1249670"/>
            <a:ext cx="11653523" cy="5089022"/>
          </a:xfrm>
        </p:spPr>
        <p:txBody>
          <a:bodyPr>
            <a:noAutofit/>
          </a:bodyPr>
          <a:lstStyle/>
          <a:p>
            <a:pPr lvl="0">
              <a:spcBef>
                <a:spcPts val="600"/>
              </a:spcBef>
              <a:spcAft>
                <a:spcPts val="1200"/>
              </a:spcAft>
            </a:pPr>
            <a:r>
              <a:rPr lang="en-US" sz="2800" dirty="0">
                <a:solidFill>
                  <a:schemeClr val="tx1"/>
                </a:solidFill>
              </a:rPr>
              <a:t>We have some 3rd party applications where we do not have complete control of the code or schema. We will not be able to upgrade these applications before the end of support. What options do we have for these applications?</a:t>
            </a:r>
          </a:p>
          <a:p>
            <a:pPr lvl="0">
              <a:spcBef>
                <a:spcPts val="600"/>
              </a:spcBef>
              <a:spcAft>
                <a:spcPts val="1200"/>
              </a:spcAft>
            </a:pPr>
            <a:r>
              <a:rPr lang="en-US" sz="2800" dirty="0">
                <a:solidFill>
                  <a:schemeClr val="tx1"/>
                </a:solidFill>
              </a:rPr>
              <a:t>We have hundreds of applications that are running on servers that are nearing end of support. Some are virtual machines running on VMWare, some are older physical machines. Does Microsoft have any tools to help us identify these applications?</a:t>
            </a:r>
          </a:p>
          <a:p>
            <a:pPr lvl="0">
              <a:spcBef>
                <a:spcPts val="600"/>
              </a:spcBef>
              <a:spcAft>
                <a:spcPts val="1200"/>
              </a:spcAft>
            </a:pPr>
            <a:r>
              <a:rPr lang="en-US" sz="2800" dirty="0">
                <a:solidFill>
                  <a:schemeClr val="tx1"/>
                </a:solidFill>
              </a:rPr>
              <a:t>We need to minimize the amount of downtime during migration. How will we do this? What kind of downtime are we looking at?</a:t>
            </a:r>
          </a:p>
          <a:p>
            <a:pPr marL="0" indent="0">
              <a:spcAft>
                <a:spcPts val="882"/>
              </a:spcAft>
              <a:buNone/>
            </a:pPr>
            <a:endParaRPr lang="en-US" sz="2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1557" y="1249670"/>
            <a:ext cx="11653523" cy="5089022"/>
          </a:xfrm>
        </p:spPr>
        <p:txBody>
          <a:bodyPr>
            <a:noAutofit/>
          </a:bodyPr>
          <a:lstStyle/>
          <a:p>
            <a:pPr lvl="0">
              <a:spcBef>
                <a:spcPts val="600"/>
              </a:spcBef>
              <a:spcAft>
                <a:spcPts val="1200"/>
              </a:spcAft>
            </a:pPr>
            <a:r>
              <a:rPr lang="en-US" sz="2400" dirty="0">
                <a:solidFill>
                  <a:schemeClr val="tx1"/>
                </a:solidFill>
              </a:rPr>
              <a:t>When migrating workloads into Azure, how do we handle security and authentication? Will my workloads continue to use the same authentication that was used on-premises? </a:t>
            </a:r>
          </a:p>
          <a:p>
            <a:pPr lvl="0">
              <a:spcBef>
                <a:spcPts val="600"/>
              </a:spcBef>
              <a:spcAft>
                <a:spcPts val="1200"/>
              </a:spcAft>
            </a:pPr>
            <a:r>
              <a:rPr lang="en-US" sz="2400" dirty="0">
                <a:solidFill>
                  <a:schemeClr val="tx1"/>
                </a:solidFill>
              </a:rPr>
              <a:t>Some of our data has very strict regulatory constraints and cannot leave the country of origin, how do we handle this type of data in Azure? Will my data be replicated or located in another country? </a:t>
            </a:r>
          </a:p>
          <a:p>
            <a:pPr lvl="0">
              <a:spcBef>
                <a:spcPts val="600"/>
              </a:spcBef>
              <a:spcAft>
                <a:spcPts val="1200"/>
              </a:spcAft>
            </a:pPr>
            <a:r>
              <a:rPr lang="en-US" sz="2400" dirty="0">
                <a:solidFill>
                  <a:schemeClr val="tx1"/>
                </a:solidFill>
              </a:rPr>
              <a:t>How will migrating from SQL Server to Azure SQL Database impact the role of our database administration team?</a:t>
            </a:r>
          </a:p>
          <a:p>
            <a:pPr lvl="0">
              <a:spcBef>
                <a:spcPts val="600"/>
              </a:spcBef>
              <a:spcAft>
                <a:spcPts val="1200"/>
              </a:spcAft>
            </a:pPr>
            <a:endParaRPr lang="en-US" sz="2400" dirty="0">
              <a:solidFill>
                <a:schemeClr val="tx1"/>
              </a:solidFill>
            </a:endParaRPr>
          </a:p>
          <a:p>
            <a:pPr lvl="0">
              <a:spcBef>
                <a:spcPts val="600"/>
              </a:spcBef>
              <a:spcAft>
                <a:spcPts val="1200"/>
              </a:spcAft>
            </a:pPr>
            <a:endParaRPr lang="en-US" sz="2400" dirty="0">
              <a:solidFill>
                <a:schemeClr val="tx1"/>
              </a:solidFill>
            </a:endParaRPr>
          </a:p>
          <a:p>
            <a:pPr marL="0" indent="0">
              <a:spcBef>
                <a:spcPts val="600"/>
              </a:spcBef>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374094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82410" y="1747986"/>
            <a:ext cx="6805499" cy="3725084"/>
          </a:xfrm>
        </p:spPr>
        <p:txBody>
          <a:bodyPr>
            <a:noAutofit/>
          </a:bodyPr>
          <a:lstStyle/>
          <a:p>
            <a:r>
              <a:rPr lang="en-US" sz="3200" dirty="0">
                <a:solidFill>
                  <a:schemeClr val="tx1"/>
                </a:solidFill>
              </a:rPr>
              <a:t>Easily discover VMWare VMs and applications including service dependencies</a:t>
            </a:r>
          </a:p>
          <a:p>
            <a:r>
              <a:rPr lang="en-US" sz="3200" dirty="0">
                <a:solidFill>
                  <a:schemeClr val="tx1"/>
                </a:solidFill>
              </a:rPr>
              <a:t>Workload assessments</a:t>
            </a:r>
            <a:endParaRPr lang="en-US" sz="1800" dirty="0">
              <a:solidFill>
                <a:schemeClr val="tx1"/>
              </a:solidFill>
            </a:endParaRPr>
          </a:p>
          <a:p>
            <a:pPr lvl="1"/>
            <a:r>
              <a:rPr lang="en-US" sz="2000" dirty="0">
                <a:solidFill>
                  <a:schemeClr val="tx1"/>
                </a:solidFill>
              </a:rPr>
              <a:t>Right-size Azure resources based on utilization history</a:t>
            </a:r>
          </a:p>
          <a:p>
            <a:pPr lvl="1"/>
            <a:r>
              <a:rPr lang="en-US" sz="2000" dirty="0">
                <a:solidFill>
                  <a:schemeClr val="tx1"/>
                </a:solidFill>
              </a:rPr>
              <a:t>Estimate monthly costs in Azure</a:t>
            </a:r>
          </a:p>
          <a:p>
            <a:pPr lvl="1"/>
            <a:r>
              <a:rPr lang="en-US" sz="2000" dirty="0">
                <a:solidFill>
                  <a:schemeClr val="tx1"/>
                </a:solidFill>
              </a:rPr>
              <a:t>Migration risks and recommended tools</a:t>
            </a:r>
            <a:endParaRPr lang="en-US" sz="3200" dirty="0">
              <a:solidFill>
                <a:schemeClr val="tx1"/>
              </a:solidFill>
            </a:endParaRPr>
          </a:p>
          <a:p>
            <a:r>
              <a:rPr lang="en-US" sz="3200" dirty="0">
                <a:solidFill>
                  <a:schemeClr val="tx1"/>
                </a:solidFill>
              </a:rPr>
              <a:t>Hyper-V support coming soon</a:t>
            </a:r>
          </a:p>
          <a:p>
            <a:pPr lvl="1"/>
            <a:r>
              <a:rPr lang="en-US" sz="2000" dirty="0">
                <a:solidFill>
                  <a:schemeClr val="tx1"/>
                </a:solidFill>
              </a:rPr>
              <a:t>Leverage Azure Site Recovery Deployment Planner or partner tools for these workloads</a:t>
            </a:r>
          </a:p>
          <a:p>
            <a:endParaRPr lang="en-US" sz="2000" dirty="0">
              <a:solidFill>
                <a:schemeClr val="tx1"/>
              </a:solidFill>
            </a:endParaRPr>
          </a:p>
          <a:p>
            <a:pPr lvl="1"/>
            <a:endParaRPr lang="en-US" sz="1632"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 – Azure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grpSp>
        <p:nvGrpSpPr>
          <p:cNvPr id="5" name="Group 4">
            <a:extLst>
              <a:ext uri="{FF2B5EF4-FFF2-40B4-BE49-F238E27FC236}">
                <a16:creationId xmlns:a16="http://schemas.microsoft.com/office/drawing/2014/main" id="{10DA57A3-2E82-44E6-A714-DC67CC41D54A}"/>
              </a:ext>
            </a:extLst>
          </p:cNvPr>
          <p:cNvGrpSpPr/>
          <p:nvPr/>
        </p:nvGrpSpPr>
        <p:grpSpPr>
          <a:xfrm>
            <a:off x="7519852" y="1247690"/>
            <a:ext cx="3635828" cy="4994228"/>
            <a:chOff x="8823357" y="1863389"/>
            <a:chExt cx="2256868" cy="3709476"/>
          </a:xfrm>
        </p:grpSpPr>
        <p:cxnSp>
          <p:nvCxnSpPr>
            <p:cNvPr id="6" name="Straight Arrow Connector 5">
              <a:extLst>
                <a:ext uri="{FF2B5EF4-FFF2-40B4-BE49-F238E27FC236}">
                  <a16:creationId xmlns:a16="http://schemas.microsoft.com/office/drawing/2014/main" id="{EF3EB260-9CE9-47D5-A2CB-26E498409A0E}"/>
                </a:ext>
              </a:extLst>
            </p:cNvPr>
            <p:cNvCxnSpPr/>
            <p:nvPr/>
          </p:nvCxnSpPr>
          <p:spPr>
            <a:xfrm flipV="1">
              <a:off x="10465728" y="3113751"/>
              <a:ext cx="0" cy="1283620"/>
            </a:xfrm>
            <a:prstGeom prst="straightConnector1">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C3F7002-0DDC-45F6-AEC7-5DF34A1DF27A}"/>
                </a:ext>
              </a:extLst>
            </p:cNvPr>
            <p:cNvCxnSpPr/>
            <p:nvPr/>
          </p:nvCxnSpPr>
          <p:spPr>
            <a:xfrm flipV="1">
              <a:off x="9442456" y="3113751"/>
              <a:ext cx="0" cy="1283620"/>
            </a:xfrm>
            <a:prstGeom prst="straightConnector1">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5494ED8-BEB3-4B81-897A-E437F687F17D}"/>
                </a:ext>
              </a:extLst>
            </p:cNvPr>
            <p:cNvSpPr/>
            <p:nvPr/>
          </p:nvSpPr>
          <p:spPr bwMode="auto">
            <a:xfrm>
              <a:off x="8823357" y="3472360"/>
              <a:ext cx="2256868" cy="56640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 name="Group 8">
              <a:extLst>
                <a:ext uri="{FF2B5EF4-FFF2-40B4-BE49-F238E27FC236}">
                  <a16:creationId xmlns:a16="http://schemas.microsoft.com/office/drawing/2014/main" id="{70FE58A1-E7E7-4365-A314-D8BDF20CAC47}"/>
                </a:ext>
              </a:extLst>
            </p:cNvPr>
            <p:cNvGrpSpPr/>
            <p:nvPr/>
          </p:nvGrpSpPr>
          <p:grpSpPr>
            <a:xfrm>
              <a:off x="9143428" y="1863389"/>
              <a:ext cx="1622892" cy="1026946"/>
              <a:chOff x="8824913" y="1973262"/>
              <a:chExt cx="2057986" cy="1302268"/>
            </a:xfrm>
          </p:grpSpPr>
          <p:sp>
            <p:nvSpPr>
              <p:cNvPr id="13" name="cloud" title="Icon of a cloud">
                <a:extLst>
                  <a:ext uri="{FF2B5EF4-FFF2-40B4-BE49-F238E27FC236}">
                    <a16:creationId xmlns:a16="http://schemas.microsoft.com/office/drawing/2014/main" id="{56B58B3E-9CB4-4506-9C75-12F649F9586B}"/>
                  </a:ext>
                </a:extLst>
              </p:cNvPr>
              <p:cNvSpPr>
                <a:spLocks noChangeAspect="1"/>
              </p:cNvSpPr>
              <p:nvPr/>
            </p:nvSpPr>
            <p:spPr bwMode="auto">
              <a:xfrm>
                <a:off x="8824913" y="1973262"/>
                <a:ext cx="2057986" cy="130226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 name="TextBox 10">
                <a:extLst>
                  <a:ext uri="{FF2B5EF4-FFF2-40B4-BE49-F238E27FC236}">
                    <a16:creationId xmlns:a16="http://schemas.microsoft.com/office/drawing/2014/main" id="{8B1C4B4F-F92C-483D-9D3A-C813725F826B}"/>
                  </a:ext>
                </a:extLst>
              </p:cNvPr>
              <p:cNvSpPr txBox="1"/>
              <p:nvPr/>
            </p:nvSpPr>
            <p:spPr>
              <a:xfrm>
                <a:off x="9068863" y="2444482"/>
                <a:ext cx="1524000" cy="634530"/>
              </a:xfrm>
              <a:prstGeom prst="rect">
                <a:avLst/>
              </a:prstGeom>
              <a:noFill/>
            </p:spPr>
            <p:txBody>
              <a:bodyPr wrap="square" lIns="179259" tIns="143407" rIns="179259" bIns="143407"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002050"/>
                        </a:gs>
                        <a:gs pos="30000">
                          <a:srgbClr val="002050"/>
                        </a:gs>
                      </a:gsLst>
                      <a:lin ang="5400000" scaled="0"/>
                    </a:gradFill>
                    <a:effectLst/>
                    <a:uLnTx/>
                    <a:uFillTx/>
                    <a:latin typeface="Segoe UI Semilight"/>
                    <a:ea typeface="+mn-ea"/>
                    <a:cs typeface="+mn-cs"/>
                  </a:rPr>
                  <a:t>Azure</a:t>
                </a:r>
              </a:p>
            </p:txBody>
          </p:sp>
        </p:grpSp>
        <p:sp>
          <p:nvSpPr>
            <p:cNvPr id="10" name="Rectangle 9">
              <a:extLst>
                <a:ext uri="{FF2B5EF4-FFF2-40B4-BE49-F238E27FC236}">
                  <a16:creationId xmlns:a16="http://schemas.microsoft.com/office/drawing/2014/main" id="{E4714CE4-A96E-4A09-AF5D-49E7BECFC793}"/>
                </a:ext>
              </a:extLst>
            </p:cNvPr>
            <p:cNvSpPr/>
            <p:nvPr/>
          </p:nvSpPr>
          <p:spPr>
            <a:xfrm>
              <a:off x="10070150" y="3626378"/>
              <a:ext cx="804028" cy="25836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043" rtl="0" eaLnBrk="1" fontAlgn="auto" latinLnBrk="0" hangingPunct="1">
                <a:lnSpc>
                  <a:spcPct val="90000"/>
                </a:lnSpc>
                <a:spcBef>
                  <a:spcPct val="0"/>
                </a:spcBef>
                <a:spcAft>
                  <a:spcPct val="35000"/>
                </a:spcAft>
                <a:buClrTx/>
                <a:buSzTx/>
                <a:buFontTx/>
                <a:buNone/>
                <a:tabLst/>
                <a:defRPr/>
              </a:pPr>
              <a:r>
                <a:rPr kumimoji="0" lang="en-US" sz="1175" b="0" i="0" u="none" strike="noStrike" kern="1200" cap="none" spc="288" normalizeH="0" baseline="0" noProof="0">
                  <a:ln>
                    <a:noFill/>
                  </a:ln>
                  <a:gradFill>
                    <a:gsLst>
                      <a:gs pos="75325">
                        <a:srgbClr val="353535"/>
                      </a:gs>
                      <a:gs pos="54000">
                        <a:srgbClr val="353535"/>
                      </a:gs>
                    </a:gsLst>
                    <a:lin ang="5400000" scaled="1"/>
                  </a:gradFill>
                  <a:effectLst/>
                  <a:uLnTx/>
                  <a:uFillTx/>
                  <a:latin typeface="Segoe UI Semibold" panose="020B0702040204020203" pitchFamily="34" charset="0"/>
                  <a:ea typeface="Segoe UI" panose="020B0502040204020203" pitchFamily="34" charset="0"/>
                  <a:cs typeface="Segoe UI Semibold" panose="020B0702040204020203" pitchFamily="34" charset="0"/>
                </a:rPr>
                <a:t>Linux</a:t>
              </a:r>
            </a:p>
          </p:txBody>
        </p:sp>
        <p:sp>
          <p:nvSpPr>
            <p:cNvPr id="11" name="Rectangle 10">
              <a:extLst>
                <a:ext uri="{FF2B5EF4-FFF2-40B4-BE49-F238E27FC236}">
                  <a16:creationId xmlns:a16="http://schemas.microsoft.com/office/drawing/2014/main" id="{BC44E8E5-6441-428D-B28D-F07181241BE8}"/>
                </a:ext>
              </a:extLst>
            </p:cNvPr>
            <p:cNvSpPr/>
            <p:nvPr/>
          </p:nvSpPr>
          <p:spPr>
            <a:xfrm>
              <a:off x="8846089" y="3543354"/>
              <a:ext cx="1192733" cy="42441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043" rtl="0" eaLnBrk="1" fontAlgn="auto" latinLnBrk="0" hangingPunct="1">
                <a:lnSpc>
                  <a:spcPct val="90000"/>
                </a:lnSpc>
                <a:spcBef>
                  <a:spcPct val="0"/>
                </a:spcBef>
                <a:spcAft>
                  <a:spcPct val="35000"/>
                </a:spcAft>
                <a:buClrTx/>
                <a:buSzTx/>
                <a:buFontTx/>
                <a:buNone/>
                <a:tabLst/>
                <a:defRPr/>
              </a:pPr>
              <a:r>
                <a:rPr kumimoji="0" lang="en-US" sz="1175" b="0" i="0" u="none" strike="noStrike" kern="1200" cap="none" spc="288" normalizeH="0" baseline="0" noProof="0" dirty="0">
                  <a:ln>
                    <a:noFill/>
                  </a:ln>
                  <a:gradFill>
                    <a:gsLst>
                      <a:gs pos="75325">
                        <a:srgbClr val="353535"/>
                      </a:gs>
                      <a:gs pos="54000">
                        <a:srgbClr val="353535"/>
                      </a:gs>
                    </a:gsLst>
                    <a:lin ang="5400000" scaled="1"/>
                  </a:gradFill>
                  <a:effectLst/>
                  <a:uLnTx/>
                  <a:uFillTx/>
                  <a:latin typeface="Segoe UI Semibold" panose="020B0702040204020203" pitchFamily="34" charset="0"/>
                  <a:ea typeface="Segoe UI" panose="020B0502040204020203" pitchFamily="34" charset="0"/>
                  <a:cs typeface="Segoe UI Semibold" panose="020B0702040204020203" pitchFamily="34" charset="0"/>
                </a:rPr>
                <a:t>Windows Server</a:t>
              </a:r>
            </a:p>
          </p:txBody>
        </p:sp>
        <p:sp>
          <p:nvSpPr>
            <p:cNvPr id="12" name="building_7" title="Icon of a building with a curved section protruding from it">
              <a:extLst>
                <a:ext uri="{FF2B5EF4-FFF2-40B4-BE49-F238E27FC236}">
                  <a16:creationId xmlns:a16="http://schemas.microsoft.com/office/drawing/2014/main" id="{E6D60AB5-F7FF-44BF-970C-DD06FC5BE0AD}"/>
                </a:ext>
              </a:extLst>
            </p:cNvPr>
            <p:cNvSpPr>
              <a:spLocks noChangeAspect="1" noEditPoints="1"/>
            </p:cNvSpPr>
            <p:nvPr/>
          </p:nvSpPr>
          <p:spPr bwMode="auto">
            <a:xfrm>
              <a:off x="9458541" y="4448861"/>
              <a:ext cx="992668" cy="1124004"/>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18501AF-04CF-4482-BAE1-607B49DDC378}">
  <ds:schemaRefs>
    <ds:schemaRef ds:uri="http://schemas.microsoft.com/sharepoint/v3/contenttype/forms"/>
  </ds:schemaRefs>
</ds:datastoreItem>
</file>

<file path=customXml/itemProps2.xml><?xml version="1.0" encoding="utf-8"?>
<ds:datastoreItem xmlns:ds="http://schemas.openxmlformats.org/officeDocument/2006/customXml" ds:itemID="{BAF7D529-36AB-45DA-B239-2F912F2D1610}">
  <ds:schemaRefs>
    <ds:schemaRef ds:uri="http://purl.org/dc/elements/1.1/"/>
    <ds:schemaRef ds:uri="http://schemas.openxmlformats.org/package/2006/metadata/core-properties"/>
    <ds:schemaRef ds:uri="http://schemas.microsoft.com/office/infopath/2007/PartnerControls"/>
    <ds:schemaRef ds:uri="http://purl.org/dc/terms/"/>
    <ds:schemaRef ds:uri="http://schemas.microsoft.com/office/2006/documentManagement/types"/>
    <ds:schemaRef ds:uri="http://purl.org/dc/dcmitype/"/>
    <ds:schemaRef ds:uri="d9c797ad-d7c3-4982-82b7-81352a75e4a5"/>
    <ds:schemaRef ds:uri="http://schemas.microsoft.com/sharepoint/v3"/>
    <ds:schemaRef ds:uri="2023ac63-7b75-4916-a9ee-591457758eee"/>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255F5BEB-6AD6-480A-8556-C80C5EBC10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17873</TotalTime>
  <Words>3018</Words>
  <Application>Microsoft Office PowerPoint</Application>
  <PresentationFormat>Widescreen</PresentationFormat>
  <Paragraphs>432</Paragraphs>
  <Slides>36</Slides>
  <Notes>36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36</vt:i4>
      </vt:variant>
    </vt:vector>
  </HeadingPairs>
  <TitlesOfParts>
    <vt:vector size="46" baseType="lpstr">
      <vt:lpstr>Arial</vt:lpstr>
      <vt:lpstr>Calibri</vt:lpstr>
      <vt:lpstr>Consolas</vt:lpstr>
      <vt:lpstr>Segoe UI</vt:lpstr>
      <vt:lpstr>Segoe UI Light</vt:lpstr>
      <vt:lpstr>Segoe UI Semibold</vt:lpstr>
      <vt:lpstr>Segoe UI Semilight</vt:lpstr>
      <vt:lpstr>Wingdings</vt:lpstr>
      <vt:lpstr>2_Server and Cloud 2013</vt:lpstr>
      <vt:lpstr>C+E Readiness Template</vt:lpstr>
      <vt:lpstr>Windows Server and SQL Server 2008/R2 End of Support Planning</vt:lpstr>
      <vt:lpstr>Abstract and learning objectives</vt:lpstr>
      <vt:lpstr>Step 1: Review the customer case study</vt:lpstr>
      <vt:lpstr>Customer situation Fabrikam </vt:lpstr>
      <vt:lpstr>Customer situation Fabrikam – Inventory Management </vt:lpstr>
      <vt:lpstr>Customer needs </vt:lpstr>
      <vt:lpstr>Customer objections </vt:lpstr>
      <vt:lpstr>Customer objections </vt:lpstr>
      <vt:lpstr>Common scenarios – Azure Migrate </vt:lpstr>
      <vt:lpstr>Common scenarios – Database Migration Service </vt:lpstr>
      <vt:lpstr>Common scenarios – Azure Security Center </vt:lpstr>
      <vt:lpstr>Common scenarios – Cost Management for Azure </vt:lpstr>
      <vt:lpstr>Step 2: Design the solution</vt:lpstr>
      <vt:lpstr>Step 3: Present the solution</vt:lpstr>
      <vt:lpstr>Wrap-up</vt:lpstr>
      <vt:lpstr>Preferred target audience </vt:lpstr>
      <vt:lpstr>Preferred solution overview </vt:lpstr>
      <vt:lpstr>Preferred solution – Assess Assessment can be broken down into three phases</vt:lpstr>
      <vt:lpstr>Preferred solution – Assess </vt:lpstr>
      <vt:lpstr>Preferred solution – Assess </vt:lpstr>
      <vt:lpstr>Preferred solution – Assess </vt:lpstr>
      <vt:lpstr>Preferred solution – Migrate The migration phase can be broken out into four paths</vt:lpstr>
      <vt:lpstr>Preferred solution – Migrate </vt:lpstr>
      <vt:lpstr>Preferred solution – Migrate </vt:lpstr>
      <vt:lpstr>Preferred solution – Migrate </vt:lpstr>
      <vt:lpstr>Preferred solution – Migrate </vt:lpstr>
      <vt:lpstr>Preferred solution – Optimize </vt:lpstr>
      <vt:lpstr>Preferred solution – Optimize </vt:lpstr>
      <vt:lpstr>Preferred solution – Optimize </vt:lpstr>
      <vt:lpstr>Preferred objections handling </vt:lpstr>
      <vt:lpstr>Preferred objections handling </vt:lpstr>
      <vt:lpstr>Preferred objections handling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Fishwick (GP Strategies Corporation)</dc:creator>
  <cp:lastModifiedBy>Paul Burpo</cp:lastModifiedBy>
  <cp:revision>488</cp:revision>
  <dcterms:created xsi:type="dcterms:W3CDTF">2016-01-21T23:17:09Z</dcterms:created>
  <dcterms:modified xsi:type="dcterms:W3CDTF">2018-07-11T19:20:11Z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0x010100D15DFA3690A15B4081582BBCC6BEAC3E</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hopero@microsoft.com</vt:lpwstr>
  </property>
  <property fmtid="{D5CDD505-2E9C-101B-9397-08002B2CF9AE}" pid="7" name="MSIP_Label_f42aa342-8706-4288-bd11-ebb85995028c_SetDate">
    <vt:lpwstr>2017-09-21T13:50:16.8427028-07:00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